
<file path=[Content_Types].xml><?xml version="1.0" encoding="utf-8"?>
<Types xmlns="http://schemas.openxmlformats.org/package/2006/content-types">
  <Default Extension="avif" ContentType="image/avif"/>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66" r:id="rId4"/>
  </p:sldMasterIdLst>
  <p:notesMasterIdLst>
    <p:notesMasterId r:id="rId47"/>
  </p:notesMasterIdLst>
  <p:handoutMasterIdLst>
    <p:handoutMasterId r:id="rId48"/>
  </p:handoutMasterIdLst>
  <p:sldIdLst>
    <p:sldId id="2138104900" r:id="rId5"/>
    <p:sldId id="2138104929" r:id="rId6"/>
    <p:sldId id="2138104930" r:id="rId7"/>
    <p:sldId id="2138104931" r:id="rId8"/>
    <p:sldId id="2138104925" r:id="rId9"/>
    <p:sldId id="2138104916" r:id="rId10"/>
    <p:sldId id="2138104918" r:id="rId11"/>
    <p:sldId id="2138104933" r:id="rId12"/>
    <p:sldId id="2138104935" r:id="rId13"/>
    <p:sldId id="2138104883" r:id="rId14"/>
    <p:sldId id="2138104937" r:id="rId15"/>
    <p:sldId id="2138104938" r:id="rId16"/>
    <p:sldId id="2138104939" r:id="rId17"/>
    <p:sldId id="2138104940" r:id="rId18"/>
    <p:sldId id="2138104936" r:id="rId19"/>
    <p:sldId id="2138104923" r:id="rId20"/>
    <p:sldId id="2138104934" r:id="rId21"/>
    <p:sldId id="2138104942" r:id="rId22"/>
    <p:sldId id="2138104943" r:id="rId23"/>
    <p:sldId id="2138104944" r:id="rId24"/>
    <p:sldId id="2138104945" r:id="rId25"/>
    <p:sldId id="2138104946" r:id="rId26"/>
    <p:sldId id="2138104947" r:id="rId27"/>
    <p:sldId id="2138104928" r:id="rId28"/>
    <p:sldId id="2138104948" r:id="rId29"/>
    <p:sldId id="2138104949" r:id="rId30"/>
    <p:sldId id="2138104950" r:id="rId31"/>
    <p:sldId id="2138104951" r:id="rId32"/>
    <p:sldId id="2138104952" r:id="rId33"/>
    <p:sldId id="2138104953" r:id="rId34"/>
    <p:sldId id="2138104954" r:id="rId35"/>
    <p:sldId id="2138104955" r:id="rId36"/>
    <p:sldId id="2138104956" r:id="rId37"/>
    <p:sldId id="2138104957" r:id="rId38"/>
    <p:sldId id="2138104958" r:id="rId39"/>
    <p:sldId id="2138104960" r:id="rId40"/>
    <p:sldId id="2138104959" r:id="rId41"/>
    <p:sldId id="2138104961" r:id="rId42"/>
    <p:sldId id="2138104962" r:id="rId43"/>
    <p:sldId id="2138104924" r:id="rId44"/>
    <p:sldId id="2138104963" r:id="rId45"/>
    <p:sldId id="2138104890" r:id="rId46"/>
  </p:sldIdLst>
  <p:sldSz cx="12192000" cy="6858000"/>
  <p:notesSz cx="6858000" cy="9144000"/>
  <p:embeddedFontLst>
    <p:embeddedFont>
      <p:font typeface="Brandon Text Regular" panose="020B0503020203060203" charset="0"/>
      <p:regular r:id="rId49"/>
      <p:italic r:id="rId50"/>
    </p:embeddedFont>
    <p:embeddedFont>
      <p:font typeface="Century Gothic" panose="020B0502020202020204" pitchFamily="34" charset="0"/>
      <p:regular r:id="rId51"/>
      <p:bold r:id="rId52"/>
      <p:italic r:id="rId53"/>
      <p:boldItalic r:id="rId54"/>
    </p:embeddedFont>
    <p:embeddedFont>
      <p:font typeface="CIBFont Sans" panose="020B0604020202020204" charset="0"/>
      <p:regular r:id="rId55"/>
      <p:bold r:id="rId56"/>
      <p:italic r:id="rId57"/>
      <p:boldItalic r:id="rId58"/>
    </p:embeddedFont>
    <p:embeddedFont>
      <p:font typeface="CIBFont Sans Book" panose="020B0604020202020204" charset="0"/>
      <p:regular r:id="rId59"/>
      <p:italic r:id="rId60"/>
    </p:embeddedFont>
    <p:embeddedFont>
      <p:font typeface="CIBFont Sans Regular" panose="020B0604020202020204" charset="0"/>
      <p:regular r:id="rId61"/>
      <p:bold r:id="rId62"/>
      <p:italic r:id="rId63"/>
      <p:boldItalic r:id="rId64"/>
    </p:embeddedFont>
    <p:embeddedFont>
      <p:font typeface="Josefin Sans Thin" pitchFamily="2" charset="0"/>
      <p:regular r:id="rId65"/>
      <p:italic r:id="rId66"/>
    </p:embeddedFont>
    <p:embeddedFont>
      <p:font typeface="Montserrat" panose="00000500000000000000" pitchFamily="2"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Lst>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77EE6404-CCCB-8345-855A-87184D205216}">
          <p14:sldIdLst>
            <p14:sldId id="2138104900"/>
            <p14:sldId id="2138104929"/>
            <p14:sldId id="2138104930"/>
            <p14:sldId id="2138104931"/>
            <p14:sldId id="2138104925"/>
            <p14:sldId id="2138104916"/>
            <p14:sldId id="2138104918"/>
            <p14:sldId id="2138104933"/>
            <p14:sldId id="2138104935"/>
            <p14:sldId id="2138104883"/>
            <p14:sldId id="2138104937"/>
            <p14:sldId id="2138104938"/>
            <p14:sldId id="2138104939"/>
            <p14:sldId id="2138104940"/>
            <p14:sldId id="2138104936"/>
            <p14:sldId id="2138104923"/>
            <p14:sldId id="2138104934"/>
            <p14:sldId id="2138104942"/>
            <p14:sldId id="2138104943"/>
            <p14:sldId id="2138104944"/>
            <p14:sldId id="2138104945"/>
            <p14:sldId id="2138104946"/>
            <p14:sldId id="2138104947"/>
            <p14:sldId id="2138104928"/>
            <p14:sldId id="2138104948"/>
            <p14:sldId id="2138104949"/>
            <p14:sldId id="2138104950"/>
            <p14:sldId id="2138104951"/>
            <p14:sldId id="2138104952"/>
            <p14:sldId id="2138104953"/>
            <p14:sldId id="2138104954"/>
            <p14:sldId id="2138104955"/>
            <p14:sldId id="2138104956"/>
            <p14:sldId id="2138104957"/>
            <p14:sldId id="2138104958"/>
            <p14:sldId id="2138104960"/>
            <p14:sldId id="2138104959"/>
            <p14:sldId id="2138104961"/>
            <p14:sldId id="2138104962"/>
            <p14:sldId id="2138104924"/>
            <p14:sldId id="2138104963"/>
            <p14:sldId id="2138104890"/>
          </p14:sldIdLst>
        </p14:section>
      </p14:sectionLst>
    </p:ext>
    <p:ext uri="{EFAFB233-063F-42B5-8137-9DF3F51BA10A}">
      <p15:sldGuideLst xmlns:p15="http://schemas.microsoft.com/office/powerpoint/2012/main">
        <p15:guide id="2" orient="horz" pos="255" userDrawn="1">
          <p15:clr>
            <a:srgbClr val="A4A3A4"/>
          </p15:clr>
        </p15:guide>
        <p15:guide id="3" pos="302" userDrawn="1">
          <p15:clr>
            <a:srgbClr val="A4A3A4"/>
          </p15:clr>
        </p15:guide>
        <p15:guide id="4" pos="3772" userDrawn="1">
          <p15:clr>
            <a:srgbClr val="A4A3A4"/>
          </p15:clr>
        </p15:guide>
        <p15:guide id="6" pos="7378" userDrawn="1">
          <p15:clr>
            <a:srgbClr val="A4A3A4"/>
          </p15:clr>
        </p15:guide>
        <p15:guide id="7" orient="horz" pos="2183" userDrawn="1">
          <p15:clr>
            <a:srgbClr val="A4A3A4"/>
          </p15:clr>
        </p15:guide>
        <p15:guide id="8" pos="2071" userDrawn="1">
          <p15:clr>
            <a:srgbClr val="A4A3A4"/>
          </p15:clr>
        </p15:guide>
        <p15:guide id="9" pos="17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ilo Alzate Cano" initials="CAC" lastIdx="9" clrIdx="0"/>
  <p:cmAuthor id="2" name="Karol Cuellar" initials="KC" lastIdx="13" clrIdx="1">
    <p:extLst>
      <p:ext uri="{19B8F6BF-5375-455C-9EA6-DF929625EA0E}">
        <p15:presenceInfo xmlns:p15="http://schemas.microsoft.com/office/powerpoint/2012/main" userId="S::karolcuellar@sanchobbdo.com::96a3af0b-fde4-4fe7-9676-7d04ac4069c8" providerId="AD"/>
      </p:ext>
    </p:extLst>
  </p:cmAuthor>
  <p:cmAuthor id="3" name="Maria Camila Cardona Orozco" initials="MO" lastIdx="12" clrIdx="2">
    <p:extLst>
      <p:ext uri="{19B8F6BF-5375-455C-9EA6-DF929625EA0E}">
        <p15:presenceInfo xmlns:p15="http://schemas.microsoft.com/office/powerpoint/2012/main" userId="S::macorozc@bancolombia.com.co::7d4e91b0-4d02-4dc1-9fb8-62535ea2dd5a" providerId="AD"/>
      </p:ext>
    </p:extLst>
  </p:cmAuthor>
  <p:cmAuthor id="4" name="Estefania Zuluaga Zuliani" initials="EZ" lastIdx="8" clrIdx="3">
    <p:extLst>
      <p:ext uri="{19B8F6BF-5375-455C-9EA6-DF929625EA0E}">
        <p15:presenceInfo xmlns:p15="http://schemas.microsoft.com/office/powerpoint/2012/main" userId="S::estefaniazuluaga_sanchobbdo.com#ext#@bancolombia.onmicrosoft.com::fe86ead0-e22e-4655-8a63-20ad5ad49766" providerId="AD"/>
      </p:ext>
    </p:extLst>
  </p:cmAuthor>
  <p:cmAuthor id="5" name="Andres Bedoya Tobon" initials="AB" lastIdx="1" clrIdx="4">
    <p:extLst>
      <p:ext uri="{19B8F6BF-5375-455C-9EA6-DF929625EA0E}">
        <p15:presenceInfo xmlns:p15="http://schemas.microsoft.com/office/powerpoint/2012/main" userId="S::andres.bedoya@upb.edu.co::c3e104fe-0813-4e65-b7db-b0d4255f71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AD1"/>
    <a:srgbClr val="E24BFF"/>
    <a:srgbClr val="182277"/>
    <a:srgbClr val="0F1C7A"/>
    <a:srgbClr val="47D7AC"/>
    <a:srgbClr val="00D8FF"/>
    <a:srgbClr val="B2D100"/>
    <a:srgbClr val="2D619E"/>
    <a:srgbClr val="008000"/>
    <a:srgbClr val="7A1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11"/>
  </p:normalViewPr>
  <p:slideViewPr>
    <p:cSldViewPr snapToGrid="0">
      <p:cViewPr varScale="1">
        <p:scale>
          <a:sx n="63" d="100"/>
          <a:sy n="63" d="100"/>
        </p:scale>
        <p:origin x="1020" y="78"/>
      </p:cViewPr>
      <p:guideLst>
        <p:guide orient="horz" pos="255"/>
        <p:guide pos="302"/>
        <p:guide pos="3772"/>
        <p:guide pos="7378"/>
        <p:guide orient="horz" pos="2183"/>
        <p:guide pos="2071"/>
        <p:guide pos="1731"/>
      </p:guideLst>
    </p:cSldViewPr>
  </p:slideViewPr>
  <p:outlineViewPr>
    <p:cViewPr>
      <p:scale>
        <a:sx n="100" d="100"/>
        <a:sy n="100" d="100"/>
      </p:scale>
      <p:origin x="0" y="0"/>
    </p:cViewPr>
  </p:outlineViewPr>
  <p:notesTextViewPr>
    <p:cViewPr>
      <p:scale>
        <a:sx n="1" d="1"/>
        <a:sy n="1" d="1"/>
      </p:scale>
      <p:origin x="0" y="0"/>
    </p:cViewPr>
  </p:notesTextViewPr>
  <p:sorterViewPr>
    <p:cViewPr>
      <p:scale>
        <a:sx n="111" d="100"/>
        <a:sy n="111" d="100"/>
      </p:scale>
      <p:origin x="0" y="0"/>
    </p:cViewPr>
  </p:sorterViewPr>
  <p:notesViewPr>
    <p:cSldViewPr snapToGrid="0">
      <p:cViewPr>
        <p:scale>
          <a:sx n="1" d="2"/>
          <a:sy n="1" d="2"/>
        </p:scale>
        <p:origin x="7952" y="3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4-06-29T08:23:52.166"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CIBFont Sans Book" panose="020B0603020202020104" pitchFamily="34" charset="7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latin typeface="CIBFont Sans Book" panose="020B0603020202020104" pitchFamily="34" charset="77"/>
              </a:rPr>
              <a:t>7/5/2024</a:t>
            </a:fld>
            <a:endParaRPr lang="en-US" dirty="0">
              <a:latin typeface="CIBFont Sans Book" panose="020B0603020202020104" pitchFamily="34" charset="7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CIBFont Sans Book" panose="020B0603020202020104" pitchFamily="34" charset="7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latin typeface="CIBFont Sans Book" panose="020B0603020202020104" pitchFamily="34" charset="77"/>
              </a:rPr>
              <a:t>‹Nº›</a:t>
            </a:fld>
            <a:endParaRPr lang="en-US" dirty="0">
              <a:latin typeface="CIBFont Sans Book" panose="020B0603020202020104" pitchFamily="34" charset="77"/>
            </a:endParaRPr>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IBFont Sans Book" panose="020B06030202020201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IBFont Sans Book" panose="020B0603020202020104" pitchFamily="34" charset="77"/>
              </a:defRPr>
            </a:lvl1pPr>
          </a:lstStyle>
          <a:p>
            <a:fld id="{108FFD40-13C9-7B48-A0BE-E251E1E33FE5}" type="datetimeFigureOut">
              <a:rPr lang="en-US" smtClean="0"/>
              <a:pPr/>
              <a:t>7/5/2024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IBFont Sans Book" panose="020B06030202020201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IBFont Sans Book" panose="020B0603020202020104" pitchFamily="34" charset="77"/>
              </a:defRPr>
            </a:lvl1pPr>
          </a:lstStyle>
          <a:p>
            <a:fld id="{6F8E2375-F1B1-284C-A827-B0E603FDBDD8}" type="slidenum">
              <a:rPr lang="en-US" smtClean="0"/>
              <a:pPr/>
              <a:t>‹Nº›</a:t>
            </a:fld>
            <a:endParaRPr lang="en-US" dirty="0"/>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IBFont Sans Book" panose="020B0603020202020104" pitchFamily="34" charset="77"/>
        <a:ea typeface="+mn-ea"/>
        <a:cs typeface="+mn-cs"/>
      </a:defRPr>
    </a:lvl1pPr>
    <a:lvl2pPr marL="457200" algn="l" defTabSz="914400" rtl="0" eaLnBrk="1" latinLnBrk="0" hangingPunct="1">
      <a:defRPr sz="1200" b="0" i="0" kern="1200">
        <a:solidFill>
          <a:schemeClr val="tx1"/>
        </a:solidFill>
        <a:latin typeface="CIBFont Sans Book" panose="020B0603020202020104" pitchFamily="34" charset="77"/>
        <a:ea typeface="+mn-ea"/>
        <a:cs typeface="+mn-cs"/>
      </a:defRPr>
    </a:lvl2pPr>
    <a:lvl3pPr marL="914400" algn="l" defTabSz="914400" rtl="0" eaLnBrk="1" latinLnBrk="0" hangingPunct="1">
      <a:defRPr sz="1200" b="0" i="0" kern="1200">
        <a:solidFill>
          <a:schemeClr val="tx1"/>
        </a:solidFill>
        <a:latin typeface="CIBFont Sans Book" panose="020B0603020202020104" pitchFamily="34" charset="77"/>
        <a:ea typeface="+mn-ea"/>
        <a:cs typeface="+mn-cs"/>
      </a:defRPr>
    </a:lvl3pPr>
    <a:lvl4pPr marL="1371600" algn="l" defTabSz="914400" rtl="0" eaLnBrk="1" latinLnBrk="0" hangingPunct="1">
      <a:defRPr sz="1200" b="0" i="0" kern="1200">
        <a:solidFill>
          <a:schemeClr val="tx1"/>
        </a:solidFill>
        <a:latin typeface="CIBFont Sans Book" panose="020B0603020202020104" pitchFamily="34" charset="77"/>
        <a:ea typeface="+mn-ea"/>
        <a:cs typeface="+mn-cs"/>
      </a:defRPr>
    </a:lvl4pPr>
    <a:lvl5pPr marL="1828800" algn="l" defTabSz="914400" rtl="0" eaLnBrk="1" latinLnBrk="0" hangingPunct="1">
      <a:defRPr sz="1200" b="0" i="0" kern="1200">
        <a:solidFill>
          <a:schemeClr val="tx1"/>
        </a:solidFill>
        <a:latin typeface="CIBFont Sans Book" panose="020B06030202020201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1</a:t>
            </a:fld>
            <a:endParaRPr lang="en-US" dirty="0"/>
          </a:p>
        </p:txBody>
      </p:sp>
    </p:spTree>
    <p:extLst>
      <p:ext uri="{BB962C8B-B14F-4D97-AF65-F5344CB8AC3E}">
        <p14:creationId xmlns:p14="http://schemas.microsoft.com/office/powerpoint/2010/main" val="125222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85C20C37-7003-C34E-8225-205E04900A67}" type="slidenum">
              <a:rPr lang="es-ES" smtClean="0"/>
              <a:t>10</a:t>
            </a:fld>
            <a:endParaRPr lang="es-ES"/>
          </a:p>
        </p:txBody>
      </p:sp>
    </p:spTree>
    <p:extLst>
      <p:ext uri="{BB962C8B-B14F-4D97-AF65-F5344CB8AC3E}">
        <p14:creationId xmlns:p14="http://schemas.microsoft.com/office/powerpoint/2010/main" val="370318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85C20C37-7003-C34E-8225-205E04900A67}" type="slidenum">
              <a:rPr lang="es-ES" smtClean="0"/>
              <a:t>31</a:t>
            </a:fld>
            <a:endParaRPr lang="es-ES"/>
          </a:p>
        </p:txBody>
      </p:sp>
    </p:spTree>
    <p:extLst>
      <p:ext uri="{BB962C8B-B14F-4D97-AF65-F5344CB8AC3E}">
        <p14:creationId xmlns:p14="http://schemas.microsoft.com/office/powerpoint/2010/main" val="222343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85C20C37-7003-C34E-8225-205E04900A67}" type="slidenum">
              <a:rPr lang="es-ES" smtClean="0"/>
              <a:t>35</a:t>
            </a:fld>
            <a:endParaRPr lang="es-ES"/>
          </a:p>
        </p:txBody>
      </p:sp>
    </p:spTree>
    <p:extLst>
      <p:ext uri="{BB962C8B-B14F-4D97-AF65-F5344CB8AC3E}">
        <p14:creationId xmlns:p14="http://schemas.microsoft.com/office/powerpoint/2010/main" val="53327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tiff"/><Relationship Id="rId2" Type="http://schemas.openxmlformats.org/officeDocument/2006/relationships/image" Target="../media/image20.emf"/><Relationship Id="rId1" Type="http://schemas.openxmlformats.org/officeDocument/2006/relationships/slideMaster" Target="../slideMasters/slideMaster1.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tiff"/><Relationship Id="rId4" Type="http://schemas.openxmlformats.org/officeDocument/2006/relationships/image" Target="../media/image22.emf"/><Relationship Id="rId9" Type="http://schemas.openxmlformats.org/officeDocument/2006/relationships/image" Target="../media/image2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NDO BLANCO">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do NEGRO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C09B85-3283-3140-BDF5-0E80F89B8E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815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ondo NEGRO TRAZOS">
    <p:bg>
      <p:bgPr>
        <a:solidFill>
          <a:srgbClr val="27242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E184FB3-C2EF-2541-A741-DA04623B01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1268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do AMARILLO">
    <p:bg>
      <p:bgPr>
        <a:solidFill>
          <a:srgbClr val="00D8FF"/>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93F4F2-2098-6D41-9D40-78ED74CB79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098" y="6048154"/>
            <a:ext cx="1685731" cy="604054"/>
          </a:xfrm>
          <a:prstGeom prst="rect">
            <a:avLst/>
          </a:prstGeom>
        </p:spPr>
      </p:pic>
    </p:spTree>
    <p:extLst>
      <p:ext uri="{BB962C8B-B14F-4D97-AF65-F5344CB8AC3E}">
        <p14:creationId xmlns:p14="http://schemas.microsoft.com/office/powerpoint/2010/main" val="2189074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ndo VERDE">
    <p:bg>
      <p:bgPr>
        <a:solidFill>
          <a:srgbClr val="E24BFF"/>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B2B084-CE41-1541-8986-8277EAF9E2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098" y="6048154"/>
            <a:ext cx="1685731" cy="604054"/>
          </a:xfrm>
          <a:prstGeom prst="rect">
            <a:avLst/>
          </a:prstGeom>
        </p:spPr>
      </p:pic>
    </p:spTree>
    <p:extLst>
      <p:ext uri="{BB962C8B-B14F-4D97-AF65-F5344CB8AC3E}">
        <p14:creationId xmlns:p14="http://schemas.microsoft.com/office/powerpoint/2010/main" val="248001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ndo MORADO">
    <p:bg>
      <p:bgPr>
        <a:solidFill>
          <a:srgbClr val="B2D100"/>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860A0B-6DA6-6F40-983F-703E85FE2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098" y="6048154"/>
            <a:ext cx="1685731" cy="604054"/>
          </a:xfrm>
          <a:prstGeom prst="rect">
            <a:avLst/>
          </a:prstGeom>
        </p:spPr>
      </p:pic>
    </p:spTree>
    <p:extLst>
      <p:ext uri="{BB962C8B-B14F-4D97-AF65-F5344CB8AC3E}">
        <p14:creationId xmlns:p14="http://schemas.microsoft.com/office/powerpoint/2010/main" val="226578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ndo NARANJA">
    <p:bg>
      <p:bgPr>
        <a:solidFill>
          <a:srgbClr val="00D8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7985CA-836B-6143-B339-69912CC4DB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D45A8BB7-3EA6-0948-A4EF-870CE112E6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107" y="5990253"/>
            <a:ext cx="1294973" cy="593529"/>
          </a:xfrm>
          <a:prstGeom prst="rect">
            <a:avLst/>
          </a:prstGeom>
        </p:spPr>
      </p:pic>
    </p:spTree>
    <p:extLst>
      <p:ext uri="{BB962C8B-B14F-4D97-AF65-F5344CB8AC3E}">
        <p14:creationId xmlns:p14="http://schemas.microsoft.com/office/powerpoint/2010/main" val="147670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do ROSA">
    <p:bg>
      <p:bgPr>
        <a:solidFill>
          <a:srgbClr val="E24B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B9B50A-8C54-2A40-AB20-C703330364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FB4A1DEE-ABBA-4B4B-B034-82D01CFD3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107" y="5990253"/>
            <a:ext cx="1294973" cy="593529"/>
          </a:xfrm>
          <a:prstGeom prst="rect">
            <a:avLst/>
          </a:prstGeom>
        </p:spPr>
      </p:pic>
    </p:spTree>
    <p:extLst>
      <p:ext uri="{BB962C8B-B14F-4D97-AF65-F5344CB8AC3E}">
        <p14:creationId xmlns:p14="http://schemas.microsoft.com/office/powerpoint/2010/main" val="2595687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ndo AZUL">
    <p:bg>
      <p:bgPr>
        <a:solidFill>
          <a:srgbClr val="B2D100"/>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6DBDAEC-9D6F-2B4D-85BD-7A9FFD07CC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A891083E-4A51-E942-8C53-998B2B3ECB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107" y="5990253"/>
            <a:ext cx="1294973" cy="593529"/>
          </a:xfrm>
          <a:prstGeom prst="rect">
            <a:avLst/>
          </a:prstGeom>
        </p:spPr>
      </p:pic>
    </p:spTree>
    <p:extLst>
      <p:ext uri="{BB962C8B-B14F-4D97-AF65-F5344CB8AC3E}">
        <p14:creationId xmlns:p14="http://schemas.microsoft.com/office/powerpoint/2010/main" val="274656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UIA FOTOGRAFIA">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
        <p:nvSpPr>
          <p:cNvPr id="4" name="CuadroTexto 3">
            <a:extLst>
              <a:ext uri="{FF2B5EF4-FFF2-40B4-BE49-F238E27FC236}">
                <a16:creationId xmlns:a16="http://schemas.microsoft.com/office/drawing/2014/main" id="{0481A1B1-6DC0-D746-9713-FCA3F0411F03}"/>
              </a:ext>
            </a:extLst>
          </p:cNvPr>
          <p:cNvSpPr txBox="1"/>
          <p:nvPr userDrawn="1"/>
        </p:nvSpPr>
        <p:spPr>
          <a:xfrm>
            <a:off x="392761" y="1930710"/>
            <a:ext cx="2071039" cy="2996580"/>
          </a:xfrm>
          <a:prstGeom prst="rect">
            <a:avLst/>
          </a:prstGeom>
          <a:noFill/>
        </p:spPr>
        <p:txBody>
          <a:bodyPr wrap="square" lIns="0" tIns="36000" rIns="216000" bIns="36000" rtlCol="0">
            <a:spAutoFit/>
          </a:bodyPr>
          <a:lstStyle/>
          <a:p>
            <a:r>
              <a:rPr lang="es-CO" sz="1400" b="1" dirty="0">
                <a:solidFill>
                  <a:srgbClr val="2A2A29"/>
                </a:solidFill>
                <a:latin typeface="Brandon Text Regular" panose="020B0503020203060203" pitchFamily="34" charset="77"/>
              </a:rPr>
              <a:t>Las personas son el eje central de nuestra comunicación en todos los segmentos.</a:t>
            </a:r>
          </a:p>
          <a:p>
            <a:endParaRPr lang="es-CO" sz="1400" dirty="0">
              <a:solidFill>
                <a:srgbClr val="2A2A29"/>
              </a:solidFill>
              <a:latin typeface="CIBFont Sans" panose="020B0603020202020104" pitchFamily="34" charset="77"/>
            </a:endParaRPr>
          </a:p>
          <a:p>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Brandon Text Regular" panose="020B0503020203060203" pitchFamily="34" charset="77"/>
              </a:rPr>
              <a:t>Siempre buscaremos que las fotografías transmitan una actitud natural y auténtica. </a:t>
            </a:r>
            <a:br>
              <a:rPr lang="es-CO" sz="1000" dirty="0">
                <a:solidFill>
                  <a:srgbClr val="2A2A29"/>
                </a:solidFill>
                <a:latin typeface="Brandon Text Regular" panose="020B0503020203060203" pitchFamily="34" charset="77"/>
              </a:rPr>
            </a:br>
            <a:endParaRPr lang="es-CO" sz="1000" dirty="0">
              <a:solidFill>
                <a:srgbClr val="2A2A29"/>
              </a:solidFill>
              <a:latin typeface="Brandon Text Regular" panose="020B0503020203060203" pitchFamily="34" charset="77"/>
            </a:endParaRPr>
          </a:p>
          <a:p>
            <a:pPr marL="171450" indent="-171450">
              <a:buFont typeface="Arial" panose="020B0604020202020204" pitchFamily="34" charset="0"/>
              <a:buChar char="•"/>
            </a:pPr>
            <a:r>
              <a:rPr lang="es-CO" sz="1000" dirty="0">
                <a:solidFill>
                  <a:srgbClr val="2A2A29"/>
                </a:solidFill>
                <a:latin typeface="Brandon Text Regular" panose="020B0503020203060203" pitchFamily="34" charset="77"/>
              </a:rPr>
              <a:t>Mostraremos a personas en situaciones creíbles y entornos reales que respiren color y simplicidad. </a:t>
            </a:r>
            <a:br>
              <a:rPr lang="es-CO" sz="1000" dirty="0">
                <a:solidFill>
                  <a:srgbClr val="2A2A29"/>
                </a:solidFill>
                <a:latin typeface="Brandon Text Regular" panose="020B0503020203060203" pitchFamily="34" charset="77"/>
              </a:rPr>
            </a:br>
            <a:endParaRPr lang="es-CO" sz="1000" dirty="0">
              <a:solidFill>
                <a:srgbClr val="2A2A29"/>
              </a:solidFill>
              <a:latin typeface="Brandon Text Regular" panose="020B0503020203060203" pitchFamily="34" charset="77"/>
            </a:endParaRPr>
          </a:p>
          <a:p>
            <a:pPr marL="171450" indent="-171450">
              <a:buFont typeface="Arial" panose="020B0604020202020204" pitchFamily="34" charset="0"/>
              <a:buChar char="•"/>
            </a:pPr>
            <a:r>
              <a:rPr lang="es-CO" sz="1000" dirty="0">
                <a:solidFill>
                  <a:srgbClr val="2A2A29"/>
                </a:solidFill>
                <a:latin typeface="Brandon Text Regular" panose="020B0503020203060203" pitchFamily="34" charset="77"/>
              </a:rPr>
              <a:t>Variedad racial, de género y de edad.</a:t>
            </a:r>
            <a:endParaRPr lang="es-CO" sz="1100" b="1" dirty="0">
              <a:solidFill>
                <a:srgbClr val="2A2A29"/>
              </a:solidFill>
              <a:latin typeface="Brandon Text Regular" panose="020B0503020203060203" pitchFamily="34" charset="77"/>
            </a:endParaRPr>
          </a:p>
        </p:txBody>
      </p:sp>
      <p:sp>
        <p:nvSpPr>
          <p:cNvPr id="5" name="Rectángulo 4">
            <a:extLst>
              <a:ext uri="{FF2B5EF4-FFF2-40B4-BE49-F238E27FC236}">
                <a16:creationId xmlns:a16="http://schemas.microsoft.com/office/drawing/2014/main" id="{27A16310-AD7E-E242-8F2E-FEADC97AD503}"/>
              </a:ext>
            </a:extLst>
          </p:cNvPr>
          <p:cNvSpPr/>
          <p:nvPr userDrawn="1"/>
        </p:nvSpPr>
        <p:spPr>
          <a:xfrm>
            <a:off x="303861" y="501134"/>
            <a:ext cx="1270541" cy="369332"/>
          </a:xfrm>
          <a:prstGeom prst="rect">
            <a:avLst/>
          </a:prstGeom>
        </p:spPr>
        <p:txBody>
          <a:bodyPr wrap="none">
            <a:spAutoFit/>
          </a:bodyPr>
          <a:lstStyle/>
          <a:p>
            <a:r>
              <a:rPr lang="es-CO" b="1" dirty="0">
                <a:solidFill>
                  <a:srgbClr val="2A2A29"/>
                </a:solidFill>
                <a:latin typeface="Brandon Text Regular" panose="020B0503020203060203" pitchFamily="34" charset="77"/>
                <a:ea typeface="Open Sans" panose="020B0606030504020204" pitchFamily="34" charset="0"/>
                <a:cs typeface="Open Sans" panose="020B0606030504020204" pitchFamily="34" charset="0"/>
              </a:rPr>
              <a:t>Fotografía</a:t>
            </a:r>
          </a:p>
        </p:txBody>
      </p:sp>
      <p:sp>
        <p:nvSpPr>
          <p:cNvPr id="11" name="CuadroTexto 10">
            <a:extLst>
              <a:ext uri="{FF2B5EF4-FFF2-40B4-BE49-F238E27FC236}">
                <a16:creationId xmlns:a16="http://schemas.microsoft.com/office/drawing/2014/main" id="{8A31E59D-2E46-B842-95B6-7B749D870243}"/>
              </a:ext>
            </a:extLst>
          </p:cNvPr>
          <p:cNvSpPr txBox="1"/>
          <p:nvPr userDrawn="1"/>
        </p:nvSpPr>
        <p:spPr>
          <a:xfrm>
            <a:off x="3406685" y="593203"/>
            <a:ext cx="4318939" cy="523220"/>
          </a:xfrm>
          <a:prstGeom prst="rect">
            <a:avLst/>
          </a:prstGeom>
          <a:noFill/>
        </p:spPr>
        <p:txBody>
          <a:bodyPr wrap="none" rtlCol="0">
            <a:spAutoFit/>
          </a:bodyPr>
          <a:lstStyle/>
          <a:p>
            <a:r>
              <a:rPr lang="es-CO" sz="1400" b="1" dirty="0">
                <a:solidFill>
                  <a:schemeClr val="bg2"/>
                </a:solidFill>
                <a:latin typeface="Brandon Text Regular" panose="020B0503020203060203" pitchFamily="34" charset="77"/>
              </a:rPr>
              <a:t>Segmento:</a:t>
            </a:r>
          </a:p>
          <a:p>
            <a:r>
              <a:rPr lang="es-CO" sz="1400" b="1" dirty="0">
                <a:solidFill>
                  <a:schemeClr val="bg2"/>
                </a:solidFill>
                <a:latin typeface="Brandon Text Regular" panose="020B0503020203060203" pitchFamily="34" charset="77"/>
              </a:rPr>
              <a:t>Personas, jóvenes, niños, adultos y adultos mayores</a:t>
            </a:r>
          </a:p>
        </p:txBody>
      </p:sp>
      <p:pic>
        <p:nvPicPr>
          <p:cNvPr id="1026" name="Picture 2" descr="Portrait of happy elegant senior woman Free Photo">
            <a:extLst>
              <a:ext uri="{FF2B5EF4-FFF2-40B4-BE49-F238E27FC236}">
                <a16:creationId xmlns:a16="http://schemas.microsoft.com/office/drawing/2014/main" id="{B97D2010-BB77-3346-B00A-D79D1A09176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3359" t="6336" r="7896" b="40500"/>
          <a:stretch/>
        </p:blipFill>
        <p:spPr bwMode="auto">
          <a:xfrm>
            <a:off x="3480912" y="4559740"/>
            <a:ext cx="1741345" cy="1764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ppy senior couple on te sofa Free Photo">
            <a:extLst>
              <a:ext uri="{FF2B5EF4-FFF2-40B4-BE49-F238E27FC236}">
                <a16:creationId xmlns:a16="http://schemas.microsoft.com/office/drawing/2014/main" id="{1E7BFFE5-4B0D-374F-B3F9-A7D44AFBB30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267"/>
          <a:stretch/>
        </p:blipFill>
        <p:spPr bwMode="auto">
          <a:xfrm>
            <a:off x="5546214" y="4559740"/>
            <a:ext cx="1741345" cy="17646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erful modern senior man uses cellphone for communication types text message on phone screen holds paper cup of coffee scrolls internet pages dressed in casual clothes isolated over blue wall Free Photo">
            <a:extLst>
              <a:ext uri="{FF2B5EF4-FFF2-40B4-BE49-F238E27FC236}">
                <a16:creationId xmlns:a16="http://schemas.microsoft.com/office/drawing/2014/main" id="{4350E3A8-4AA7-3849-A7F8-617E39C7C093}"/>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7614" r="21066"/>
          <a:stretch/>
        </p:blipFill>
        <p:spPr bwMode="auto">
          <a:xfrm>
            <a:off x="7671784" y="4559740"/>
            <a:ext cx="1741345" cy="17646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rtrait of a business woman working on laptop Free Photo">
            <a:extLst>
              <a:ext uri="{FF2B5EF4-FFF2-40B4-BE49-F238E27FC236}">
                <a16:creationId xmlns:a16="http://schemas.microsoft.com/office/drawing/2014/main" id="{FA203AA3-C4B3-3F41-8397-F1C5B60AFD1C}"/>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34518"/>
          <a:stretch/>
        </p:blipFill>
        <p:spPr bwMode="auto">
          <a:xfrm>
            <a:off x="9733723" y="4560543"/>
            <a:ext cx="1741345" cy="177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siness man owner of the company in the office Free Photo">
            <a:extLst>
              <a:ext uri="{FF2B5EF4-FFF2-40B4-BE49-F238E27FC236}">
                <a16:creationId xmlns:a16="http://schemas.microsoft.com/office/drawing/2014/main" id="{E699A53A-CA30-AA47-B979-317BB29ADC40}"/>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r="33327"/>
          <a:stretch/>
        </p:blipFill>
        <p:spPr bwMode="auto">
          <a:xfrm>
            <a:off x="7710365" y="2297652"/>
            <a:ext cx="1741345" cy="1739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oung family with their little son at home Free Photo">
            <a:extLst>
              <a:ext uri="{FF2B5EF4-FFF2-40B4-BE49-F238E27FC236}">
                <a16:creationId xmlns:a16="http://schemas.microsoft.com/office/drawing/2014/main" id="{5387351E-9BE7-F24E-A492-F10A323D48B1}"/>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l="20470" r="12857"/>
          <a:stretch/>
        </p:blipFill>
        <p:spPr bwMode="auto">
          <a:xfrm>
            <a:off x="9733723" y="2297652"/>
            <a:ext cx="1741345" cy="17397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reamy cheerful happy little girl with blond hair, clasp hands together joyfully cannot wait outstanding event, close eyes smiling dreamy, feeling overjoy and happiness, stand white wall Free Photo">
            <a:extLst>
              <a:ext uri="{FF2B5EF4-FFF2-40B4-BE49-F238E27FC236}">
                <a16:creationId xmlns:a16="http://schemas.microsoft.com/office/drawing/2014/main" id="{C5E4448C-3169-6A43-BF71-D1916A948C4E}"/>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17681" r="14436"/>
          <a:stretch/>
        </p:blipFill>
        <p:spPr bwMode="auto">
          <a:xfrm>
            <a:off x="5539408" y="2287775"/>
            <a:ext cx="1782972" cy="17496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Young curly man sitting on the floor sending a message isolated on white wall Free Photo">
            <a:extLst>
              <a:ext uri="{FF2B5EF4-FFF2-40B4-BE49-F238E27FC236}">
                <a16:creationId xmlns:a16="http://schemas.microsoft.com/office/drawing/2014/main" id="{0F5CC771-5F46-C843-9B0E-488133120B6F}"/>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10225" r="23220"/>
          <a:stretch/>
        </p:blipFill>
        <p:spPr bwMode="auto">
          <a:xfrm>
            <a:off x="3480912" y="2277478"/>
            <a:ext cx="1741345" cy="174287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wo mixed race men taking selfie with smartphone camera isolated on white wall Free Photo">
            <a:extLst>
              <a:ext uri="{FF2B5EF4-FFF2-40B4-BE49-F238E27FC236}">
                <a16:creationId xmlns:a16="http://schemas.microsoft.com/office/drawing/2014/main" id="{5C18CE99-0C58-264C-B80A-61B15FDEA0EA}"/>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9323" r="18141" b="4863"/>
          <a:stretch/>
        </p:blipFill>
        <p:spPr bwMode="auto">
          <a:xfrm>
            <a:off x="9733723" y="291548"/>
            <a:ext cx="1741345" cy="176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19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UIA ICONOS">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DC8F69DA-297F-FF4C-96EA-F3B547040027}"/>
              </a:ext>
            </a:extLst>
          </p:cNvPr>
          <p:cNvSpPr/>
          <p:nvPr userDrawn="1"/>
        </p:nvSpPr>
        <p:spPr>
          <a:xfrm>
            <a:off x="4456" y="0"/>
            <a:ext cx="2954214" cy="6858000"/>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grpSp>
        <p:nvGrpSpPr>
          <p:cNvPr id="3" name="Grupo 2">
            <a:extLst>
              <a:ext uri="{FF2B5EF4-FFF2-40B4-BE49-F238E27FC236}">
                <a16:creationId xmlns:a16="http://schemas.microsoft.com/office/drawing/2014/main" id="{93F207B1-7EBC-F64B-8E45-BC3F006F433B}"/>
              </a:ext>
            </a:extLst>
          </p:cNvPr>
          <p:cNvGrpSpPr/>
          <p:nvPr userDrawn="1"/>
        </p:nvGrpSpPr>
        <p:grpSpPr>
          <a:xfrm>
            <a:off x="240741" y="507760"/>
            <a:ext cx="4579796" cy="4584051"/>
            <a:chOff x="200984" y="501134"/>
            <a:chExt cx="4579796" cy="4584051"/>
          </a:xfrm>
        </p:grpSpPr>
        <p:sp>
          <p:nvSpPr>
            <p:cNvPr id="4" name="Rectángulo 3">
              <a:extLst>
                <a:ext uri="{FF2B5EF4-FFF2-40B4-BE49-F238E27FC236}">
                  <a16:creationId xmlns:a16="http://schemas.microsoft.com/office/drawing/2014/main" id="{883CFB9B-383C-124A-BF1D-FE722D1A67B1}"/>
                </a:ext>
              </a:extLst>
            </p:cNvPr>
            <p:cNvSpPr/>
            <p:nvPr/>
          </p:nvSpPr>
          <p:spPr>
            <a:xfrm>
              <a:off x="303861" y="501134"/>
              <a:ext cx="1252843" cy="369332"/>
            </a:xfrm>
            <a:prstGeom prst="rect">
              <a:avLst/>
            </a:prstGeom>
          </p:spPr>
          <p:txBody>
            <a:bodyPr wrap="none">
              <a:spAutoFit/>
            </a:bodyPr>
            <a:lstStyle/>
            <a:p>
              <a:r>
                <a:rPr lang="es-CO" b="1" dirty="0">
                  <a:solidFill>
                    <a:schemeClr val="bg2"/>
                  </a:solidFill>
                  <a:latin typeface="Calibri" panose="020F0502020204030204" pitchFamily="34" charset="0"/>
                  <a:ea typeface="Open Sans" panose="020B0606030504020204" pitchFamily="34" charset="0"/>
                  <a:cs typeface="Calibri" panose="020F0502020204030204" pitchFamily="34" charset="0"/>
                </a:rPr>
                <a:t>Iconografía</a:t>
              </a:r>
            </a:p>
          </p:txBody>
        </p:sp>
        <p:sp>
          <p:nvSpPr>
            <p:cNvPr id="5" name="CuadroTexto 4">
              <a:extLst>
                <a:ext uri="{FF2B5EF4-FFF2-40B4-BE49-F238E27FC236}">
                  <a16:creationId xmlns:a16="http://schemas.microsoft.com/office/drawing/2014/main" id="{CF44EAAB-F609-974F-AD15-A5D0452CEF85}"/>
                </a:ext>
              </a:extLst>
            </p:cNvPr>
            <p:cNvSpPr txBox="1"/>
            <p:nvPr/>
          </p:nvSpPr>
          <p:spPr>
            <a:xfrm>
              <a:off x="3464613" y="3743303"/>
              <a:ext cx="1316167" cy="256600"/>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alibri" panose="020F0502020204030204" pitchFamily="34" charset="0"/>
                  <a:cs typeface="Calibri" panose="020F0502020204030204" pitchFamily="34" charset="0"/>
                </a:rPr>
                <a:t>Los íconos multicolor</a:t>
              </a:r>
            </a:p>
          </p:txBody>
        </p:sp>
        <p:sp>
          <p:nvSpPr>
            <p:cNvPr id="8" name="CuadroTexto 7">
              <a:extLst>
                <a:ext uri="{FF2B5EF4-FFF2-40B4-BE49-F238E27FC236}">
                  <a16:creationId xmlns:a16="http://schemas.microsoft.com/office/drawing/2014/main" id="{0513F11E-B40B-764A-B543-5B560A67C1DB}"/>
                </a:ext>
              </a:extLst>
            </p:cNvPr>
            <p:cNvSpPr txBox="1"/>
            <p:nvPr/>
          </p:nvSpPr>
          <p:spPr>
            <a:xfrm>
              <a:off x="3473449" y="723092"/>
              <a:ext cx="1102967" cy="256600"/>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alibri" panose="020F0502020204030204" pitchFamily="34" charset="0"/>
                  <a:cs typeface="Calibri" panose="020F0502020204030204" pitchFamily="34" charset="0"/>
                </a:rPr>
                <a:t>Monocromáticos</a:t>
              </a:r>
            </a:p>
          </p:txBody>
        </p:sp>
        <p:sp>
          <p:nvSpPr>
            <p:cNvPr id="19" name="Rectángulo 18">
              <a:extLst>
                <a:ext uri="{FF2B5EF4-FFF2-40B4-BE49-F238E27FC236}">
                  <a16:creationId xmlns:a16="http://schemas.microsoft.com/office/drawing/2014/main" id="{126AE1FE-73E2-5F43-A028-CD5336270BAA}"/>
                </a:ext>
              </a:extLst>
            </p:cNvPr>
            <p:cNvSpPr/>
            <p:nvPr/>
          </p:nvSpPr>
          <p:spPr>
            <a:xfrm>
              <a:off x="200984" y="4371298"/>
              <a:ext cx="2410654" cy="713887"/>
            </a:xfrm>
            <a:prstGeom prst="rect">
              <a:avLst/>
            </a:prstGeom>
            <a:solidFill>
              <a:srgbClr val="E2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C6916B1F-40A0-E94B-972C-9F671D2EBFD3}"/>
                </a:ext>
              </a:extLst>
            </p:cNvPr>
            <p:cNvSpPr txBox="1"/>
            <p:nvPr/>
          </p:nvSpPr>
          <p:spPr>
            <a:xfrm>
              <a:off x="392761" y="1969182"/>
              <a:ext cx="2218877" cy="3058136"/>
            </a:xfrm>
            <a:prstGeom prst="rect">
              <a:avLst/>
            </a:prstGeom>
            <a:noFill/>
          </p:spPr>
          <p:txBody>
            <a:bodyPr wrap="square" lIns="0" tIns="36000" rIns="216000" bIns="36000" rtlCol="0">
              <a:spAutoFit/>
            </a:bodyPr>
            <a:lstStyle/>
            <a:p>
              <a:r>
                <a:rPr lang="es-CO" sz="1400" dirty="0">
                  <a:solidFill>
                    <a:schemeClr val="bg2"/>
                  </a:solidFill>
                  <a:latin typeface="Calibri" panose="020F0502020204030204" pitchFamily="34" charset="0"/>
                  <a:cs typeface="Calibri" panose="020F0502020204030204" pitchFamily="34" charset="0"/>
                </a:rPr>
                <a:t>Más de 200 iconos hacen parte de nuestra nuevo sistema de diseño.</a:t>
              </a:r>
            </a:p>
            <a:p>
              <a:pPr marL="171450" indent="-171450">
                <a:buFont typeface="Arial" panose="020B0604020202020204" pitchFamily="34" charset="0"/>
                <a:buChar char="•"/>
              </a:pPr>
              <a:endParaRPr lang="es-CO" sz="1000" dirty="0">
                <a:solidFill>
                  <a:schemeClr val="bg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s-CO" sz="1000" dirty="0">
                  <a:solidFill>
                    <a:schemeClr val="bg2"/>
                  </a:solidFill>
                  <a:latin typeface="Calibri" panose="020F0502020204030204" pitchFamily="34" charset="0"/>
                  <a:cs typeface="Calibri" panose="020F0502020204030204" pitchFamily="34" charset="0"/>
                </a:rPr>
                <a:t>Los iconos monocromáticos siempre van en azul o en blanco o colores corporativos. Nunca en colores diferentes.</a:t>
              </a:r>
            </a:p>
            <a:p>
              <a:pPr marL="171450" indent="-171450">
                <a:buFont typeface="Arial" panose="020B0604020202020204" pitchFamily="34" charset="0"/>
                <a:buChar char="•"/>
              </a:pPr>
              <a:endParaRPr lang="es-CO" sz="1000" dirty="0">
                <a:solidFill>
                  <a:schemeClr val="bg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s-CO" sz="1000" dirty="0">
                  <a:solidFill>
                    <a:schemeClr val="bg2"/>
                  </a:solidFill>
                  <a:latin typeface="Calibri" panose="020F0502020204030204" pitchFamily="34" charset="0"/>
                  <a:cs typeface="Calibri" panose="020F0502020204030204" pitchFamily="34" charset="0"/>
                </a:rPr>
                <a:t>Los íconos multicolor siempre van bajo fondo blanco o azul.</a:t>
              </a:r>
            </a:p>
            <a:p>
              <a:pPr marL="171450" indent="-171450">
                <a:buFont typeface="Arial" panose="020B0604020202020204" pitchFamily="34" charset="0"/>
                <a:buChar char="•"/>
              </a:pPr>
              <a:endParaRPr lang="es-CO" sz="1000" dirty="0">
                <a:solidFill>
                  <a:schemeClr val="bg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s-CO" sz="1000" dirty="0">
                  <a:solidFill>
                    <a:schemeClr val="bg2"/>
                  </a:solidFill>
                  <a:latin typeface="Calibri" panose="020F0502020204030204" pitchFamily="34" charset="0"/>
                  <a:cs typeface="Calibri" panose="020F0502020204030204" pitchFamily="34" charset="0"/>
                </a:rPr>
                <a:t>No alterar el grosor de los tonos de los íconos multicolor.</a:t>
              </a:r>
            </a:p>
            <a:p>
              <a:pPr marL="171450" indent="-171450">
                <a:buFont typeface="Arial" panose="020B0604020202020204" pitchFamily="34" charset="0"/>
                <a:buChar char="•"/>
              </a:pPr>
              <a:endParaRPr lang="es-CO" sz="1000" dirty="0">
                <a:solidFill>
                  <a:schemeClr val="bg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s-CO" sz="1000" b="1" dirty="0">
                <a:solidFill>
                  <a:schemeClr val="bg2"/>
                </a:solidFill>
                <a:latin typeface="Calibri" panose="020F0502020204030204" pitchFamily="34" charset="0"/>
                <a:cs typeface="Calibri" panose="020F0502020204030204" pitchFamily="34" charset="0"/>
              </a:endParaRPr>
            </a:p>
            <a:p>
              <a:r>
                <a:rPr lang="es-CO" sz="1100" b="1" dirty="0">
                  <a:solidFill>
                    <a:schemeClr val="bg2"/>
                  </a:solidFill>
                  <a:latin typeface="Calibri" panose="020F0502020204030204" pitchFamily="34" charset="0"/>
                  <a:cs typeface="Calibri" panose="020F0502020204030204" pitchFamily="34" charset="0"/>
                </a:rPr>
                <a:t>NO SUMAR ICONOS DIFERENTES A LOS DE NUESTRO SISTEMA.</a:t>
              </a:r>
            </a:p>
          </p:txBody>
        </p:sp>
      </p:grpSp>
      <p:pic>
        <p:nvPicPr>
          <p:cNvPr id="23" name="Imagen 22">
            <a:extLst>
              <a:ext uri="{FF2B5EF4-FFF2-40B4-BE49-F238E27FC236}">
                <a16:creationId xmlns:a16="http://schemas.microsoft.com/office/drawing/2014/main" id="{0281BE73-088C-B746-AA13-F188CFCAAD59}"/>
              </a:ext>
            </a:extLst>
          </p:cNvPr>
          <p:cNvPicPr>
            <a:picLocks noChangeAspect="1"/>
          </p:cNvPicPr>
          <p:nvPr userDrawn="1"/>
        </p:nvPicPr>
        <p:blipFill>
          <a:blip r:embed="rId2"/>
          <a:stretch>
            <a:fillRect/>
          </a:stretch>
        </p:blipFill>
        <p:spPr>
          <a:xfrm flipH="1">
            <a:off x="5090154" y="1469024"/>
            <a:ext cx="1341042" cy="1359350"/>
          </a:xfrm>
          <a:prstGeom prst="rect">
            <a:avLst/>
          </a:prstGeom>
        </p:spPr>
      </p:pic>
      <p:pic>
        <p:nvPicPr>
          <p:cNvPr id="24" name="Imagen 23">
            <a:extLst>
              <a:ext uri="{FF2B5EF4-FFF2-40B4-BE49-F238E27FC236}">
                <a16:creationId xmlns:a16="http://schemas.microsoft.com/office/drawing/2014/main" id="{EA8260E9-4365-BF45-A364-BDFA91414997}"/>
              </a:ext>
            </a:extLst>
          </p:cNvPr>
          <p:cNvPicPr>
            <a:picLocks noChangeAspect="1"/>
          </p:cNvPicPr>
          <p:nvPr userDrawn="1"/>
        </p:nvPicPr>
        <p:blipFill>
          <a:blip r:embed="rId3"/>
          <a:stretch>
            <a:fillRect/>
          </a:stretch>
        </p:blipFill>
        <p:spPr>
          <a:xfrm flipH="1">
            <a:off x="3354411" y="1492122"/>
            <a:ext cx="1341042" cy="1359350"/>
          </a:xfrm>
          <a:prstGeom prst="rect">
            <a:avLst/>
          </a:prstGeom>
        </p:spPr>
      </p:pic>
      <p:pic>
        <p:nvPicPr>
          <p:cNvPr id="25" name="Imagen 24">
            <a:extLst>
              <a:ext uri="{FF2B5EF4-FFF2-40B4-BE49-F238E27FC236}">
                <a16:creationId xmlns:a16="http://schemas.microsoft.com/office/drawing/2014/main" id="{EEE1481D-0897-8C41-9A84-3B83241171D2}"/>
              </a:ext>
            </a:extLst>
          </p:cNvPr>
          <p:cNvPicPr>
            <a:picLocks noChangeAspect="1"/>
          </p:cNvPicPr>
          <p:nvPr userDrawn="1"/>
        </p:nvPicPr>
        <p:blipFill>
          <a:blip r:embed="rId4"/>
          <a:stretch>
            <a:fillRect/>
          </a:stretch>
        </p:blipFill>
        <p:spPr>
          <a:xfrm flipH="1">
            <a:off x="6837857" y="1474473"/>
            <a:ext cx="1341042" cy="1359350"/>
          </a:xfrm>
          <a:prstGeom prst="rect">
            <a:avLst/>
          </a:prstGeom>
        </p:spPr>
      </p:pic>
      <p:pic>
        <p:nvPicPr>
          <p:cNvPr id="26" name="Imagen 25">
            <a:extLst>
              <a:ext uri="{FF2B5EF4-FFF2-40B4-BE49-F238E27FC236}">
                <a16:creationId xmlns:a16="http://schemas.microsoft.com/office/drawing/2014/main" id="{5C35167F-4DF2-2D49-8234-C65051E8B4F8}"/>
              </a:ext>
            </a:extLst>
          </p:cNvPr>
          <p:cNvPicPr>
            <a:picLocks noChangeAspect="1"/>
          </p:cNvPicPr>
          <p:nvPr userDrawn="1"/>
        </p:nvPicPr>
        <p:blipFill>
          <a:blip r:embed="rId5"/>
          <a:stretch>
            <a:fillRect/>
          </a:stretch>
        </p:blipFill>
        <p:spPr>
          <a:xfrm flipH="1">
            <a:off x="8504801" y="1463575"/>
            <a:ext cx="1341042" cy="1359350"/>
          </a:xfrm>
          <a:prstGeom prst="rect">
            <a:avLst/>
          </a:prstGeom>
        </p:spPr>
      </p:pic>
      <p:pic>
        <p:nvPicPr>
          <p:cNvPr id="31" name="Imagen 30">
            <a:extLst>
              <a:ext uri="{FF2B5EF4-FFF2-40B4-BE49-F238E27FC236}">
                <a16:creationId xmlns:a16="http://schemas.microsoft.com/office/drawing/2014/main" id="{BC02EBEA-0C4A-B243-BD82-792B1C520237}"/>
              </a:ext>
            </a:extLst>
          </p:cNvPr>
          <p:cNvPicPr>
            <a:picLocks noChangeAspect="1"/>
          </p:cNvPicPr>
          <p:nvPr userDrawn="1"/>
        </p:nvPicPr>
        <p:blipFill>
          <a:blip r:embed="rId6"/>
          <a:stretch>
            <a:fillRect/>
          </a:stretch>
        </p:blipFill>
        <p:spPr>
          <a:xfrm>
            <a:off x="4577185" y="1156371"/>
            <a:ext cx="375175" cy="380279"/>
          </a:xfrm>
          <a:prstGeom prst="rect">
            <a:avLst/>
          </a:prstGeom>
        </p:spPr>
      </p:pic>
      <p:pic>
        <p:nvPicPr>
          <p:cNvPr id="33" name="Imagen 32">
            <a:extLst>
              <a:ext uri="{FF2B5EF4-FFF2-40B4-BE49-F238E27FC236}">
                <a16:creationId xmlns:a16="http://schemas.microsoft.com/office/drawing/2014/main" id="{96B22EB5-40A2-FA4E-8767-8510BD0F84AB}"/>
              </a:ext>
            </a:extLst>
          </p:cNvPr>
          <p:cNvPicPr>
            <a:picLocks noChangeAspect="1"/>
          </p:cNvPicPr>
          <p:nvPr userDrawn="1"/>
        </p:nvPicPr>
        <p:blipFill>
          <a:blip r:embed="rId6"/>
          <a:stretch>
            <a:fillRect/>
          </a:stretch>
        </p:blipFill>
        <p:spPr>
          <a:xfrm>
            <a:off x="8164851" y="1164620"/>
            <a:ext cx="375175" cy="380279"/>
          </a:xfrm>
          <a:prstGeom prst="rect">
            <a:avLst/>
          </a:prstGeom>
        </p:spPr>
      </p:pic>
      <p:pic>
        <p:nvPicPr>
          <p:cNvPr id="35" name="Imagen 34">
            <a:extLst>
              <a:ext uri="{FF2B5EF4-FFF2-40B4-BE49-F238E27FC236}">
                <a16:creationId xmlns:a16="http://schemas.microsoft.com/office/drawing/2014/main" id="{5EDD15AA-1681-DB46-8594-C8ADB8DE3CD5}"/>
              </a:ext>
            </a:extLst>
          </p:cNvPr>
          <p:cNvPicPr>
            <a:picLocks noChangeAspect="1"/>
          </p:cNvPicPr>
          <p:nvPr userDrawn="1"/>
        </p:nvPicPr>
        <p:blipFill>
          <a:blip r:embed="rId6"/>
          <a:stretch>
            <a:fillRect/>
          </a:stretch>
        </p:blipFill>
        <p:spPr>
          <a:xfrm>
            <a:off x="6368191" y="1152991"/>
            <a:ext cx="375175" cy="380279"/>
          </a:xfrm>
          <a:prstGeom prst="rect">
            <a:avLst/>
          </a:prstGeom>
        </p:spPr>
      </p:pic>
      <p:pic>
        <p:nvPicPr>
          <p:cNvPr id="36" name="Imagen 35">
            <a:extLst>
              <a:ext uri="{FF2B5EF4-FFF2-40B4-BE49-F238E27FC236}">
                <a16:creationId xmlns:a16="http://schemas.microsoft.com/office/drawing/2014/main" id="{A3FBC882-D101-8E45-8C52-9CADF749D483}"/>
              </a:ext>
            </a:extLst>
          </p:cNvPr>
          <p:cNvPicPr>
            <a:picLocks noChangeAspect="1"/>
          </p:cNvPicPr>
          <p:nvPr userDrawn="1"/>
        </p:nvPicPr>
        <p:blipFill>
          <a:blip r:embed="rId6"/>
          <a:stretch>
            <a:fillRect/>
          </a:stretch>
        </p:blipFill>
        <p:spPr>
          <a:xfrm>
            <a:off x="9836073" y="1164620"/>
            <a:ext cx="375175" cy="380279"/>
          </a:xfrm>
          <a:prstGeom prst="rect">
            <a:avLst/>
          </a:prstGeom>
        </p:spPr>
      </p:pic>
      <p:pic>
        <p:nvPicPr>
          <p:cNvPr id="37" name="Imagen 36">
            <a:extLst>
              <a:ext uri="{FF2B5EF4-FFF2-40B4-BE49-F238E27FC236}">
                <a16:creationId xmlns:a16="http://schemas.microsoft.com/office/drawing/2014/main" id="{9A2BE01C-32FB-E948-92D9-E38D2B8B6F80}"/>
              </a:ext>
            </a:extLst>
          </p:cNvPr>
          <p:cNvPicPr>
            <a:picLocks noChangeAspect="1"/>
          </p:cNvPicPr>
          <p:nvPr userDrawn="1"/>
        </p:nvPicPr>
        <p:blipFill rotWithShape="1">
          <a:blip r:embed="rId7"/>
          <a:srcRect l="15909" r="19393"/>
          <a:stretch/>
        </p:blipFill>
        <p:spPr>
          <a:xfrm>
            <a:off x="10437712" y="1390374"/>
            <a:ext cx="1408356" cy="1562845"/>
          </a:xfrm>
          <a:prstGeom prst="rect">
            <a:avLst/>
          </a:prstGeom>
        </p:spPr>
      </p:pic>
      <p:pic>
        <p:nvPicPr>
          <p:cNvPr id="38" name="Imagen 37">
            <a:extLst>
              <a:ext uri="{FF2B5EF4-FFF2-40B4-BE49-F238E27FC236}">
                <a16:creationId xmlns:a16="http://schemas.microsoft.com/office/drawing/2014/main" id="{7015E999-45FD-7C4F-8E6A-BFA4ED751501}"/>
              </a:ext>
            </a:extLst>
          </p:cNvPr>
          <p:cNvPicPr>
            <a:picLocks noChangeAspect="1"/>
          </p:cNvPicPr>
          <p:nvPr userDrawn="1"/>
        </p:nvPicPr>
        <p:blipFill>
          <a:blip r:embed="rId8"/>
          <a:stretch>
            <a:fillRect/>
          </a:stretch>
        </p:blipFill>
        <p:spPr>
          <a:xfrm>
            <a:off x="11224885" y="1164620"/>
            <a:ext cx="375175" cy="380279"/>
          </a:xfrm>
          <a:prstGeom prst="rect">
            <a:avLst/>
          </a:prstGeom>
        </p:spPr>
      </p:pic>
      <p:pic>
        <p:nvPicPr>
          <p:cNvPr id="39" name="Imagen 38">
            <a:extLst>
              <a:ext uri="{FF2B5EF4-FFF2-40B4-BE49-F238E27FC236}">
                <a16:creationId xmlns:a16="http://schemas.microsoft.com/office/drawing/2014/main" id="{0713284B-C12A-294D-9979-A47EC7288739}"/>
              </a:ext>
            </a:extLst>
          </p:cNvPr>
          <p:cNvPicPr>
            <a:picLocks noChangeAspect="1"/>
          </p:cNvPicPr>
          <p:nvPr userDrawn="1"/>
        </p:nvPicPr>
        <p:blipFill>
          <a:blip r:embed="rId9"/>
          <a:stretch>
            <a:fillRect/>
          </a:stretch>
        </p:blipFill>
        <p:spPr>
          <a:xfrm>
            <a:off x="6830396" y="4632418"/>
            <a:ext cx="1480197" cy="1500404"/>
          </a:xfrm>
          <a:prstGeom prst="rect">
            <a:avLst/>
          </a:prstGeom>
        </p:spPr>
      </p:pic>
      <p:pic>
        <p:nvPicPr>
          <p:cNvPr id="40" name="Imagen 39">
            <a:extLst>
              <a:ext uri="{FF2B5EF4-FFF2-40B4-BE49-F238E27FC236}">
                <a16:creationId xmlns:a16="http://schemas.microsoft.com/office/drawing/2014/main" id="{7A3F11B6-6A93-2A47-84D1-D69D83487AA6}"/>
              </a:ext>
            </a:extLst>
          </p:cNvPr>
          <p:cNvPicPr>
            <a:picLocks noChangeAspect="1"/>
          </p:cNvPicPr>
          <p:nvPr userDrawn="1"/>
        </p:nvPicPr>
        <p:blipFill>
          <a:blip r:embed="rId6"/>
          <a:stretch>
            <a:fillRect/>
          </a:stretch>
        </p:blipFill>
        <p:spPr>
          <a:xfrm>
            <a:off x="7933333" y="4251349"/>
            <a:ext cx="375175" cy="380279"/>
          </a:xfrm>
          <a:prstGeom prst="rect">
            <a:avLst/>
          </a:prstGeom>
        </p:spPr>
      </p:pic>
      <p:pic>
        <p:nvPicPr>
          <p:cNvPr id="41" name="Imagen 40">
            <a:extLst>
              <a:ext uri="{FF2B5EF4-FFF2-40B4-BE49-F238E27FC236}">
                <a16:creationId xmlns:a16="http://schemas.microsoft.com/office/drawing/2014/main" id="{4FDF5438-5DF3-4945-B39C-F7D94C0B02B7}"/>
              </a:ext>
            </a:extLst>
          </p:cNvPr>
          <p:cNvPicPr>
            <a:picLocks noChangeAspect="1"/>
          </p:cNvPicPr>
          <p:nvPr userDrawn="1"/>
        </p:nvPicPr>
        <p:blipFill rotWithShape="1">
          <a:blip r:embed="rId10"/>
          <a:srcRect l="18833" t="17962" r="20324" b="19687"/>
          <a:stretch/>
        </p:blipFill>
        <p:spPr>
          <a:xfrm>
            <a:off x="8853599" y="4570924"/>
            <a:ext cx="1584113" cy="1623392"/>
          </a:xfrm>
          <a:prstGeom prst="rect">
            <a:avLst/>
          </a:prstGeom>
        </p:spPr>
      </p:pic>
      <p:pic>
        <p:nvPicPr>
          <p:cNvPr id="42" name="Imagen 41">
            <a:extLst>
              <a:ext uri="{FF2B5EF4-FFF2-40B4-BE49-F238E27FC236}">
                <a16:creationId xmlns:a16="http://schemas.microsoft.com/office/drawing/2014/main" id="{7DB7E99A-3CD3-A848-93E6-05DE220A6DDB}"/>
              </a:ext>
            </a:extLst>
          </p:cNvPr>
          <p:cNvPicPr>
            <a:picLocks noChangeAspect="1"/>
          </p:cNvPicPr>
          <p:nvPr userDrawn="1"/>
        </p:nvPicPr>
        <p:blipFill>
          <a:blip r:embed="rId8"/>
          <a:stretch>
            <a:fillRect/>
          </a:stretch>
        </p:blipFill>
        <p:spPr>
          <a:xfrm>
            <a:off x="10062537" y="4251349"/>
            <a:ext cx="375175" cy="380279"/>
          </a:xfrm>
          <a:prstGeom prst="rect">
            <a:avLst/>
          </a:prstGeom>
        </p:spPr>
      </p:pic>
      <p:sp>
        <p:nvSpPr>
          <p:cNvPr id="43" name="Rectángulo 42">
            <a:extLst>
              <a:ext uri="{FF2B5EF4-FFF2-40B4-BE49-F238E27FC236}">
                <a16:creationId xmlns:a16="http://schemas.microsoft.com/office/drawing/2014/main" id="{0EE5F29F-10DB-C74D-9C8A-C1D68891E4C5}"/>
              </a:ext>
            </a:extLst>
          </p:cNvPr>
          <p:cNvSpPr/>
          <p:nvPr userDrawn="1"/>
        </p:nvSpPr>
        <p:spPr>
          <a:xfrm>
            <a:off x="4466297" y="4251349"/>
            <a:ext cx="2091553" cy="2005878"/>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pic>
        <p:nvPicPr>
          <p:cNvPr id="44" name="Imagen 43">
            <a:extLst>
              <a:ext uri="{FF2B5EF4-FFF2-40B4-BE49-F238E27FC236}">
                <a16:creationId xmlns:a16="http://schemas.microsoft.com/office/drawing/2014/main" id="{BA456C56-612E-F349-8A11-934674758FA8}"/>
              </a:ext>
            </a:extLst>
          </p:cNvPr>
          <p:cNvPicPr>
            <a:picLocks noChangeAspect="1"/>
          </p:cNvPicPr>
          <p:nvPr userDrawn="1"/>
        </p:nvPicPr>
        <p:blipFill>
          <a:blip r:embed="rId11"/>
          <a:stretch>
            <a:fillRect/>
          </a:stretch>
        </p:blipFill>
        <p:spPr>
          <a:xfrm>
            <a:off x="4891127" y="4631628"/>
            <a:ext cx="1334800" cy="1353022"/>
          </a:xfrm>
          <a:prstGeom prst="rect">
            <a:avLst/>
          </a:prstGeom>
        </p:spPr>
      </p:pic>
      <p:pic>
        <p:nvPicPr>
          <p:cNvPr id="45" name="Imagen 44">
            <a:extLst>
              <a:ext uri="{FF2B5EF4-FFF2-40B4-BE49-F238E27FC236}">
                <a16:creationId xmlns:a16="http://schemas.microsoft.com/office/drawing/2014/main" id="{3B6049CD-F7D6-3844-9893-E2D71784EA13}"/>
              </a:ext>
            </a:extLst>
          </p:cNvPr>
          <p:cNvPicPr>
            <a:picLocks noChangeAspect="1"/>
          </p:cNvPicPr>
          <p:nvPr userDrawn="1"/>
        </p:nvPicPr>
        <p:blipFill>
          <a:blip r:embed="rId6"/>
          <a:stretch>
            <a:fillRect/>
          </a:stretch>
        </p:blipFill>
        <p:spPr>
          <a:xfrm>
            <a:off x="5995088" y="4300503"/>
            <a:ext cx="375175" cy="380279"/>
          </a:xfrm>
          <a:prstGeom prst="rect">
            <a:avLst/>
          </a:prstGeom>
        </p:spPr>
      </p:pic>
    </p:spTree>
    <p:extLst>
      <p:ext uri="{BB962C8B-B14F-4D97-AF65-F5344CB8AC3E}">
        <p14:creationId xmlns:p14="http://schemas.microsoft.com/office/powerpoint/2010/main" val="79759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0% GRIS">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3975513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TO + TRAZO 2">
    <p:spTree>
      <p:nvGrpSpPr>
        <p:cNvPr id="1" name=""/>
        <p:cNvGrpSpPr/>
        <p:nvPr/>
      </p:nvGrpSpPr>
      <p:grpSpPr>
        <a:xfrm>
          <a:off x="0" y="0"/>
          <a:ext cx="0" cy="0"/>
          <a:chOff x="0" y="0"/>
          <a:chExt cx="0" cy="0"/>
        </a:xfrm>
      </p:grpSpPr>
      <p:sp>
        <p:nvSpPr>
          <p:cNvPr id="14" name="Marcador de posición de imagen 13">
            <a:extLst>
              <a:ext uri="{FF2B5EF4-FFF2-40B4-BE49-F238E27FC236}">
                <a16:creationId xmlns:a16="http://schemas.microsoft.com/office/drawing/2014/main" id="{FD5A8A27-B95A-8E45-B286-F6C61772B4B9}"/>
              </a:ext>
            </a:extLst>
          </p:cNvPr>
          <p:cNvSpPr>
            <a:spLocks noGrp="1"/>
          </p:cNvSpPr>
          <p:nvPr>
            <p:ph type="pic" sz="quarter" idx="10"/>
          </p:nvPr>
        </p:nvSpPr>
        <p:spPr>
          <a:xfrm>
            <a:off x="303213" y="1"/>
            <a:ext cx="5792787" cy="5913438"/>
          </a:xfrm>
          <a:prstGeom prst="rect">
            <a:avLst/>
          </a:prstGeom>
          <a:solidFill>
            <a:schemeClr val="bg2">
              <a:lumMod val="95000"/>
            </a:schemeClr>
          </a:solidFill>
        </p:spPr>
        <p:txBody>
          <a:bodyPr anchor="ctr"/>
          <a:lstStyle>
            <a:lvl1pPr algn="ctr">
              <a:defRPr sz="2400"/>
            </a:lvl1pPr>
          </a:lstStyle>
          <a:p>
            <a:r>
              <a:rPr lang="es-ES"/>
              <a:t>Haga clic en el icono para agregar una imagen</a:t>
            </a:r>
            <a:endParaRPr lang="es-CO" dirty="0"/>
          </a:p>
        </p:txBody>
      </p:sp>
      <p:pic>
        <p:nvPicPr>
          <p:cNvPr id="4" name="Imagen 3">
            <a:extLst>
              <a:ext uri="{FF2B5EF4-FFF2-40B4-BE49-F238E27FC236}">
                <a16:creationId xmlns:a16="http://schemas.microsoft.com/office/drawing/2014/main" id="{96FF778E-C9B6-AE45-B80C-0860C8D4A1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61"/>
          <a:stretch/>
        </p:blipFill>
        <p:spPr>
          <a:xfrm>
            <a:off x="6834908" y="0"/>
            <a:ext cx="5357091" cy="6858000"/>
          </a:xfrm>
          <a:prstGeom prst="rect">
            <a:avLst/>
          </a:prstGeom>
        </p:spPr>
      </p:pic>
    </p:spTree>
    <p:extLst>
      <p:ext uri="{BB962C8B-B14F-4D97-AF65-F5344CB8AC3E}">
        <p14:creationId xmlns:p14="http://schemas.microsoft.com/office/powerpoint/2010/main" val="165030971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 BANCOLOMBIA">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6959C81-5FE4-B04C-BCF6-50685151C3AC}"/>
              </a:ext>
            </a:extLst>
          </p:cNvPr>
          <p:cNvPicPr>
            <a:picLocks noChangeAspect="1"/>
          </p:cNvPicPr>
          <p:nvPr userDrawn="1"/>
        </p:nvPicPr>
        <p:blipFill>
          <a:blip r:embed="rId2"/>
          <a:stretch>
            <a:fillRect/>
          </a:stretch>
        </p:blipFill>
        <p:spPr>
          <a:xfrm>
            <a:off x="379845" y="5981471"/>
            <a:ext cx="589973" cy="548637"/>
          </a:xfrm>
          <a:prstGeom prst="rect">
            <a:avLst/>
          </a:prstGeom>
        </p:spPr>
      </p:pic>
    </p:spTree>
    <p:extLst>
      <p:ext uri="{BB962C8B-B14F-4D97-AF65-F5344CB8AC3E}">
        <p14:creationId xmlns:p14="http://schemas.microsoft.com/office/powerpoint/2010/main" val="1349794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IERRE BANCOLOMBIA">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CAD9DDA-9FBD-0A4B-B3DD-FB75ED790E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3658" y="2792965"/>
            <a:ext cx="4403079" cy="1410616"/>
          </a:xfrm>
          <a:prstGeom prst="rect">
            <a:avLst/>
          </a:prstGeom>
        </p:spPr>
      </p:pic>
    </p:spTree>
    <p:extLst>
      <p:ext uri="{BB962C8B-B14F-4D97-AF65-F5344CB8AC3E}">
        <p14:creationId xmlns:p14="http://schemas.microsoft.com/office/powerpoint/2010/main" val="9458674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NA BANCOAGRICOL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1539856-515E-AA44-B414-133904F3193E}"/>
              </a:ext>
            </a:extLst>
          </p:cNvPr>
          <p:cNvPicPr>
            <a:picLocks noChangeAspect="1"/>
          </p:cNvPicPr>
          <p:nvPr userDrawn="1"/>
        </p:nvPicPr>
        <p:blipFill>
          <a:blip r:embed="rId2"/>
          <a:stretch>
            <a:fillRect/>
          </a:stretch>
        </p:blipFill>
        <p:spPr>
          <a:xfrm>
            <a:off x="395740" y="5946734"/>
            <a:ext cx="1175243" cy="589845"/>
          </a:xfrm>
          <a:prstGeom prst="rect">
            <a:avLst/>
          </a:prstGeom>
        </p:spPr>
      </p:pic>
    </p:spTree>
    <p:extLst>
      <p:ext uri="{BB962C8B-B14F-4D97-AF65-F5344CB8AC3E}">
        <p14:creationId xmlns:p14="http://schemas.microsoft.com/office/powerpoint/2010/main" val="1580489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PEN BANCOAGRICOLA">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DEFBD28-E24F-FD4C-87F3-0B92757624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a:extLst>
              <a:ext uri="{FF2B5EF4-FFF2-40B4-BE49-F238E27FC236}">
                <a16:creationId xmlns:a16="http://schemas.microsoft.com/office/drawing/2014/main" id="{E8B7221A-1715-1041-BD1C-14617D993CCC}"/>
              </a:ext>
            </a:extLst>
          </p:cNvPr>
          <p:cNvPicPr>
            <a:picLocks noChangeAspect="1"/>
          </p:cNvPicPr>
          <p:nvPr userDrawn="1"/>
        </p:nvPicPr>
        <p:blipFill>
          <a:blip r:embed="rId3"/>
          <a:stretch>
            <a:fillRect/>
          </a:stretch>
        </p:blipFill>
        <p:spPr>
          <a:xfrm>
            <a:off x="395740" y="5946734"/>
            <a:ext cx="1175243" cy="589845"/>
          </a:xfrm>
          <a:prstGeom prst="rect">
            <a:avLst/>
          </a:prstGeom>
        </p:spPr>
      </p:pic>
    </p:spTree>
    <p:extLst>
      <p:ext uri="{BB962C8B-B14F-4D97-AF65-F5344CB8AC3E}">
        <p14:creationId xmlns:p14="http://schemas.microsoft.com/office/powerpoint/2010/main" val="522139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IERRE BANCOAGRICOL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A96F1B-698E-1345-BF0A-51787B4477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DED6FE20-C6B3-A943-AC07-8A6EBAA6A033}"/>
              </a:ext>
            </a:extLst>
          </p:cNvPr>
          <p:cNvPicPr>
            <a:picLocks noChangeAspect="1"/>
          </p:cNvPicPr>
          <p:nvPr userDrawn="1"/>
        </p:nvPicPr>
        <p:blipFill>
          <a:blip r:embed="rId3"/>
          <a:stretch>
            <a:fillRect/>
          </a:stretch>
        </p:blipFill>
        <p:spPr>
          <a:xfrm>
            <a:off x="4837112" y="2689678"/>
            <a:ext cx="2517775" cy="1263650"/>
          </a:xfrm>
          <a:prstGeom prst="rect">
            <a:avLst/>
          </a:prstGeom>
        </p:spPr>
      </p:pic>
    </p:spTree>
    <p:extLst>
      <p:ext uri="{BB962C8B-B14F-4D97-AF65-F5344CB8AC3E}">
        <p14:creationId xmlns:p14="http://schemas.microsoft.com/office/powerpoint/2010/main" val="462480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IERRE BANCOAGRICOL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0E23367-47B1-7B4A-B050-6B5453D7E038}"/>
              </a:ext>
            </a:extLst>
          </p:cNvPr>
          <p:cNvPicPr>
            <a:picLocks noChangeAspect="1"/>
          </p:cNvPicPr>
          <p:nvPr userDrawn="1"/>
        </p:nvPicPr>
        <p:blipFill>
          <a:blip r:embed="rId2"/>
          <a:stretch>
            <a:fillRect/>
          </a:stretch>
        </p:blipFill>
        <p:spPr>
          <a:xfrm>
            <a:off x="4837112" y="2689678"/>
            <a:ext cx="2517775" cy="1263650"/>
          </a:xfrm>
          <a:prstGeom prst="rect">
            <a:avLst/>
          </a:prstGeom>
        </p:spPr>
      </p:pic>
    </p:spTree>
    <p:extLst>
      <p:ext uri="{BB962C8B-B14F-4D97-AF65-F5344CB8AC3E}">
        <p14:creationId xmlns:p14="http://schemas.microsoft.com/office/powerpoint/2010/main" val="1234724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NTERNA BANISTM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917A38-E0A7-734C-88E7-B3E870AD8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388" y="6048154"/>
            <a:ext cx="1717946" cy="550379"/>
          </a:xfrm>
          <a:prstGeom prst="rect">
            <a:avLst/>
          </a:prstGeom>
        </p:spPr>
      </p:pic>
    </p:spTree>
    <p:extLst>
      <p:ext uri="{BB962C8B-B14F-4D97-AF65-F5344CB8AC3E}">
        <p14:creationId xmlns:p14="http://schemas.microsoft.com/office/powerpoint/2010/main" val="3307311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OPEN BANISTM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283A061-0531-4B47-9876-D756845765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Imagen 10">
            <a:extLst>
              <a:ext uri="{FF2B5EF4-FFF2-40B4-BE49-F238E27FC236}">
                <a16:creationId xmlns:a16="http://schemas.microsoft.com/office/drawing/2014/main" id="{B521DA19-F5D0-624F-B12A-5CC6F37387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388" y="6048154"/>
            <a:ext cx="1717946" cy="550379"/>
          </a:xfrm>
          <a:prstGeom prst="rect">
            <a:avLst/>
          </a:prstGeom>
        </p:spPr>
      </p:pic>
    </p:spTree>
    <p:extLst>
      <p:ext uri="{BB962C8B-B14F-4D97-AF65-F5344CB8AC3E}">
        <p14:creationId xmlns:p14="http://schemas.microsoft.com/office/powerpoint/2010/main" val="3339065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IERRE BANISTMO">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01D1E4B-4EB2-4541-B260-0AEBF1455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a:extLst>
              <a:ext uri="{FF2B5EF4-FFF2-40B4-BE49-F238E27FC236}">
                <a16:creationId xmlns:a16="http://schemas.microsoft.com/office/drawing/2014/main" id="{45343517-63D0-D444-94BF-FB68D1220A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3658" y="2792965"/>
            <a:ext cx="4403079" cy="1410616"/>
          </a:xfrm>
          <a:prstGeom prst="rect">
            <a:avLst/>
          </a:prstGeom>
        </p:spPr>
      </p:pic>
    </p:spTree>
    <p:extLst>
      <p:ext uri="{BB962C8B-B14F-4D97-AF65-F5344CB8AC3E}">
        <p14:creationId xmlns:p14="http://schemas.microsoft.com/office/powerpoint/2010/main" val="227066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0% Negr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307791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IERRE BANISTMO">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D770D18-81EA-A64E-A2F3-99DF95184B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3658" y="2792965"/>
            <a:ext cx="4403079" cy="1410616"/>
          </a:xfrm>
          <a:prstGeom prst="rect">
            <a:avLst/>
          </a:prstGeom>
        </p:spPr>
      </p:pic>
    </p:spTree>
    <p:extLst>
      <p:ext uri="{BB962C8B-B14F-4D97-AF65-F5344CB8AC3E}">
        <p14:creationId xmlns:p14="http://schemas.microsoft.com/office/powerpoint/2010/main" val="998415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NTERNA BAM">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2B43D9-687E-F74F-B204-E4B9D29B29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135" y="6003013"/>
            <a:ext cx="1710611" cy="698500"/>
          </a:xfrm>
          <a:prstGeom prst="rect">
            <a:avLst/>
          </a:prstGeom>
        </p:spPr>
      </p:pic>
    </p:spTree>
    <p:extLst>
      <p:ext uri="{BB962C8B-B14F-4D97-AF65-F5344CB8AC3E}">
        <p14:creationId xmlns:p14="http://schemas.microsoft.com/office/powerpoint/2010/main" val="230539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OPEN BAM">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3F17E3-8EE5-D246-9AA8-D67A80C9D3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a:extLst>
              <a:ext uri="{FF2B5EF4-FFF2-40B4-BE49-F238E27FC236}">
                <a16:creationId xmlns:a16="http://schemas.microsoft.com/office/drawing/2014/main" id="{606A91AD-B58C-A340-B432-EA141DA498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4135" y="6003013"/>
            <a:ext cx="1710611" cy="698500"/>
          </a:xfrm>
          <a:prstGeom prst="rect">
            <a:avLst/>
          </a:prstGeom>
        </p:spPr>
      </p:pic>
    </p:spTree>
    <p:extLst>
      <p:ext uri="{BB962C8B-B14F-4D97-AF65-F5344CB8AC3E}">
        <p14:creationId xmlns:p14="http://schemas.microsoft.com/office/powerpoint/2010/main" val="356186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IERRE BAM">
    <p:bg>
      <p:bgPr>
        <a:solidFill>
          <a:schemeClr val="bg2"/>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77C1471-D7C4-1A48-B7F8-C37D90612B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188"/>
            <a:ext cx="12192000" cy="6858000"/>
          </a:xfrm>
          <a:prstGeom prst="rect">
            <a:avLst/>
          </a:prstGeom>
        </p:spPr>
      </p:pic>
      <p:pic>
        <p:nvPicPr>
          <p:cNvPr id="11" name="Imagen 10">
            <a:extLst>
              <a:ext uri="{FF2B5EF4-FFF2-40B4-BE49-F238E27FC236}">
                <a16:creationId xmlns:a16="http://schemas.microsoft.com/office/drawing/2014/main" id="{184B5288-813D-474E-9E17-2A43AAC068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3658" y="2792965"/>
            <a:ext cx="4387289" cy="1791476"/>
          </a:xfrm>
          <a:prstGeom prst="rect">
            <a:avLst/>
          </a:prstGeom>
        </p:spPr>
      </p:pic>
    </p:spTree>
    <p:extLst>
      <p:ext uri="{BB962C8B-B14F-4D97-AF65-F5344CB8AC3E}">
        <p14:creationId xmlns:p14="http://schemas.microsoft.com/office/powerpoint/2010/main" val="889597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IERRE BAM">
    <p:bg>
      <p:bgPr>
        <a:solidFill>
          <a:schemeClr val="bg2"/>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9BF1C4E-22FD-BD4E-9E45-9FDEAFAAFE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3658" y="2792965"/>
            <a:ext cx="4387289" cy="1791476"/>
          </a:xfrm>
          <a:prstGeom prst="rect">
            <a:avLst/>
          </a:prstGeom>
        </p:spPr>
      </p:pic>
    </p:spTree>
    <p:extLst>
      <p:ext uri="{BB962C8B-B14F-4D97-AF65-F5344CB8AC3E}">
        <p14:creationId xmlns:p14="http://schemas.microsoft.com/office/powerpoint/2010/main" val="25799796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OVER X4">
    <p:bg>
      <p:bgPr>
        <a:solidFill>
          <a:srgbClr val="182277"/>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665AD17-28B3-324E-A287-D15AD9ADFD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6691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IERRE X4">
    <p:bg>
      <p:bgPr>
        <a:solidFill>
          <a:schemeClr val="bg2"/>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C136C8E9-91D6-A641-97BB-720B910B0A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129"/>
            <a:ext cx="12192000" cy="6858000"/>
          </a:xfrm>
          <a:prstGeom prst="rect">
            <a:avLst/>
          </a:prstGeom>
        </p:spPr>
      </p:pic>
      <p:pic>
        <p:nvPicPr>
          <p:cNvPr id="2" name="Imagen 1">
            <a:extLst>
              <a:ext uri="{FF2B5EF4-FFF2-40B4-BE49-F238E27FC236}">
                <a16:creationId xmlns:a16="http://schemas.microsoft.com/office/drawing/2014/main" id="{DC09EC69-D90C-7E4D-ADC0-D15B2E0B9DF6}"/>
              </a:ext>
            </a:extLst>
          </p:cNvPr>
          <p:cNvPicPr>
            <a:picLocks noChangeAspect="1"/>
          </p:cNvPicPr>
          <p:nvPr userDrawn="1"/>
        </p:nvPicPr>
        <p:blipFill>
          <a:blip r:embed="rId3"/>
          <a:stretch>
            <a:fillRect/>
          </a:stretch>
        </p:blipFill>
        <p:spPr>
          <a:xfrm>
            <a:off x="6857095" y="2980107"/>
            <a:ext cx="993061" cy="897786"/>
          </a:xfrm>
          <a:prstGeom prst="rect">
            <a:avLst/>
          </a:prstGeom>
        </p:spPr>
      </p:pic>
      <p:pic>
        <p:nvPicPr>
          <p:cNvPr id="13" name="Imagen 12">
            <a:extLst>
              <a:ext uri="{FF2B5EF4-FFF2-40B4-BE49-F238E27FC236}">
                <a16:creationId xmlns:a16="http://schemas.microsoft.com/office/drawing/2014/main" id="{148436FF-C894-8F4D-B2AD-B0837E39FAF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9015" y="2877900"/>
            <a:ext cx="2817451" cy="1150459"/>
          </a:xfrm>
          <a:prstGeom prst="rect">
            <a:avLst/>
          </a:prstGeom>
        </p:spPr>
      </p:pic>
      <p:sp>
        <p:nvSpPr>
          <p:cNvPr id="3" name="Rectángulo 2">
            <a:extLst>
              <a:ext uri="{FF2B5EF4-FFF2-40B4-BE49-F238E27FC236}">
                <a16:creationId xmlns:a16="http://schemas.microsoft.com/office/drawing/2014/main" id="{54C6425B-880A-B54C-B88D-D77F31015F8A}"/>
              </a:ext>
            </a:extLst>
          </p:cNvPr>
          <p:cNvSpPr/>
          <p:nvPr userDrawn="1"/>
        </p:nvSpPr>
        <p:spPr>
          <a:xfrm>
            <a:off x="6556310" y="2877900"/>
            <a:ext cx="45719" cy="999993"/>
          </a:xfrm>
          <a:prstGeom prst="rect">
            <a:avLst/>
          </a:prstGeom>
          <a:solidFill>
            <a:schemeClr val="bg1">
              <a:lumMod val="90000"/>
              <a:alpha val="309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05824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IERRE X4">
    <p:bg>
      <p:bgPr>
        <a:solidFill>
          <a:schemeClr val="bg2"/>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3B7A55A-A430-CA42-B562-F37448F1BF0C}"/>
              </a:ext>
            </a:extLst>
          </p:cNvPr>
          <p:cNvPicPr>
            <a:picLocks noChangeAspect="1"/>
          </p:cNvPicPr>
          <p:nvPr userDrawn="1"/>
        </p:nvPicPr>
        <p:blipFill>
          <a:blip r:embed="rId2"/>
          <a:stretch>
            <a:fillRect/>
          </a:stretch>
        </p:blipFill>
        <p:spPr>
          <a:xfrm>
            <a:off x="6857095" y="2980107"/>
            <a:ext cx="993061" cy="897786"/>
          </a:xfrm>
          <a:prstGeom prst="rect">
            <a:avLst/>
          </a:prstGeom>
        </p:spPr>
      </p:pic>
      <p:pic>
        <p:nvPicPr>
          <p:cNvPr id="10" name="Imagen 9">
            <a:extLst>
              <a:ext uri="{FF2B5EF4-FFF2-40B4-BE49-F238E27FC236}">
                <a16:creationId xmlns:a16="http://schemas.microsoft.com/office/drawing/2014/main" id="{D7F09FA1-0578-6C4F-8626-05CF27214B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9015" y="2877900"/>
            <a:ext cx="2817451" cy="1150459"/>
          </a:xfrm>
          <a:prstGeom prst="rect">
            <a:avLst/>
          </a:prstGeom>
        </p:spPr>
      </p:pic>
      <p:sp>
        <p:nvSpPr>
          <p:cNvPr id="11" name="Rectángulo 10">
            <a:extLst>
              <a:ext uri="{FF2B5EF4-FFF2-40B4-BE49-F238E27FC236}">
                <a16:creationId xmlns:a16="http://schemas.microsoft.com/office/drawing/2014/main" id="{7504A093-88D1-E94B-A846-F4738B86C70E}"/>
              </a:ext>
            </a:extLst>
          </p:cNvPr>
          <p:cNvSpPr/>
          <p:nvPr userDrawn="1"/>
        </p:nvSpPr>
        <p:spPr>
          <a:xfrm>
            <a:off x="6556310" y="2877900"/>
            <a:ext cx="45719" cy="999993"/>
          </a:xfrm>
          <a:prstGeom prst="rect">
            <a:avLst/>
          </a:prstGeom>
          <a:solidFill>
            <a:schemeClr val="bg1">
              <a:lumMod val="90000"/>
              <a:alpha val="309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1643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 OP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5970108" y="0"/>
            <a:ext cx="6221891" cy="6858000"/>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96465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OP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0" y="0"/>
            <a:ext cx="6221891" cy="6858000"/>
          </a:xfrm>
          <a:prstGeom prst="rect">
            <a:avLst/>
          </a:prstGeom>
          <a:solidFill>
            <a:srgbClr val="182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80491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NDO-GRISCLARO">
    <p:bg>
      <p:bgPr>
        <a:solidFill>
          <a:srgbClr val="E2E0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09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ndo NEGRO + Trazos">
    <p:bg>
      <p:bgPr>
        <a:solidFill>
          <a:srgbClr val="182277"/>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627AE2-9754-C142-9AAB-C0F76C9E7E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58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Fondo NEGRO + Trazos">
    <p:bg>
      <p:bgPr>
        <a:solidFill>
          <a:srgbClr val="182277"/>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9385E3-6D7F-894E-A35F-47D595F08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294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do NEGRO">
    <p:bg>
      <p:bgPr>
        <a:solidFill>
          <a:srgbClr val="182277"/>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635FE8-8ABF-CD40-BA3B-28A8B267B1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0996" y="6046386"/>
            <a:ext cx="1727584" cy="55346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25EDBE-5AAB-3F42-BAD8-3338104D3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O" dirty="0"/>
          </a:p>
        </p:txBody>
      </p:sp>
      <p:sp>
        <p:nvSpPr>
          <p:cNvPr id="6" name="Marcador de título 5">
            <a:extLst>
              <a:ext uri="{FF2B5EF4-FFF2-40B4-BE49-F238E27FC236}">
                <a16:creationId xmlns:a16="http://schemas.microsoft.com/office/drawing/2014/main" id="{68AC7F8A-13EF-6E4F-AA12-ACA1A4B5C4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7" name="Marcador de pie de página 6">
            <a:extLst>
              <a:ext uri="{FF2B5EF4-FFF2-40B4-BE49-F238E27FC236}">
                <a16:creationId xmlns:a16="http://schemas.microsoft.com/office/drawing/2014/main" id="{21BF67D1-812C-A145-AD8A-A578DF500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Tree>
    <p:extLst>
      <p:ext uri="{BB962C8B-B14F-4D97-AF65-F5344CB8AC3E}">
        <p14:creationId xmlns:p14="http://schemas.microsoft.com/office/powerpoint/2010/main" val="1525520249"/>
      </p:ext>
    </p:extLst>
  </p:cSld>
  <p:clrMap bg1="lt1" tx1="dk1" bg2="lt2" tx2="dk2" accent1="accent1" accent2="accent2" accent3="accent3" accent4="accent4" accent5="accent5" accent6="accent6" hlink="hlink" folHlink="folHlink"/>
  <p:sldLayoutIdLst>
    <p:sldLayoutId id="2147484080" r:id="rId1"/>
    <p:sldLayoutId id="2147484106" r:id="rId2"/>
    <p:sldLayoutId id="2147484154" r:id="rId3"/>
    <p:sldLayoutId id="2147484152" r:id="rId4"/>
    <p:sldLayoutId id="2147484157" r:id="rId5"/>
    <p:sldLayoutId id="2147484084" r:id="rId6"/>
    <p:sldLayoutId id="2147484151" r:id="rId7"/>
    <p:sldLayoutId id="2147484160" r:id="rId8"/>
    <p:sldLayoutId id="2147484069" r:id="rId9"/>
    <p:sldLayoutId id="2147484164" r:id="rId10"/>
    <p:sldLayoutId id="2147484171" r:id="rId11"/>
    <p:sldLayoutId id="2147484097" r:id="rId12"/>
    <p:sldLayoutId id="2147484098" r:id="rId13"/>
    <p:sldLayoutId id="2147484099" r:id="rId14"/>
    <p:sldLayoutId id="2147484100" r:id="rId15"/>
    <p:sldLayoutId id="2147484101" r:id="rId16"/>
    <p:sldLayoutId id="2147484102" r:id="rId17"/>
    <p:sldLayoutId id="2147484167" r:id="rId18"/>
    <p:sldLayoutId id="2147484166" r:id="rId19"/>
    <p:sldLayoutId id="2147484170" r:id="rId20"/>
    <p:sldLayoutId id="2147484161" r:id="rId21"/>
    <p:sldLayoutId id="2147484165"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7" r:id="rId35"/>
    <p:sldLayoutId id="2147484185" r:id="rId36"/>
    <p:sldLayoutId id="2147484186" r:id="rId37"/>
  </p:sldLayoutIdLst>
  <p:hf hdr="0" ftr="0" dt="0"/>
  <p:txStyles>
    <p:titleStyle>
      <a:lvl1pPr algn="l" defTabSz="914318" rtl="0" eaLnBrk="1" latinLnBrk="0" hangingPunct="1">
        <a:lnSpc>
          <a:spcPct val="80000"/>
        </a:lnSpc>
        <a:spcBef>
          <a:spcPct val="0"/>
        </a:spcBef>
        <a:buNone/>
        <a:defRPr sz="2800" b="1" i="0" kern="1200" spc="-100" baseline="0">
          <a:solidFill>
            <a:schemeClr val="bg1">
              <a:lumMod val="10000"/>
            </a:schemeClr>
          </a:solidFill>
          <a:latin typeface="CIBFont Sans" panose="020B0603020202020104" pitchFamily="34" charset="77"/>
          <a:ea typeface="CIBFont Sans" panose="020B0603020202020104" pitchFamily="34" charset="77"/>
          <a:cs typeface="CIBFont Sans" panose="020B0603020202020104" pitchFamily="34" charset="77"/>
        </a:defRPr>
      </a:lvl1pPr>
    </p:titleStyle>
    <p:bodyStyle>
      <a:lvl1pPr marL="0" indent="0" algn="l" defTabSz="914318" rtl="0" eaLnBrk="1" latinLnBrk="0" hangingPunct="1">
        <a:lnSpc>
          <a:spcPct val="150000"/>
        </a:lnSpc>
        <a:spcBef>
          <a:spcPts val="0"/>
        </a:spcBef>
        <a:buFont typeface="Arial" panose="020B0604020202020204" pitchFamily="34" charset="0"/>
        <a:buNone/>
        <a:defRPr sz="2200" b="0" i="0" kern="1200">
          <a:solidFill>
            <a:schemeClr val="tx1"/>
          </a:solidFill>
          <a:latin typeface="CIBFont Sans" panose="020B0603020202020104" pitchFamily="34" charset="77"/>
          <a:ea typeface="+mn-ea"/>
          <a:cs typeface="+mn-cs"/>
        </a:defRPr>
      </a:lvl1pPr>
      <a:lvl2pPr marL="0" indent="0" algn="l" defTabSz="914318"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0"/>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0"/>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164">
          <p15:clr>
            <a:srgbClr val="F26B43"/>
          </p15:clr>
        </p15:guide>
        <p15:guide id="27" orient="horz" pos="4133">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3" pos="166">
          <p15:clr>
            <a:srgbClr val="F26B43"/>
          </p15:clr>
        </p15:guide>
        <p15:guide id="54" pos="74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46.avif"/><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7.xml"/><Relationship Id="rId1" Type="http://schemas.openxmlformats.org/officeDocument/2006/relationships/video" Target="https://www.youtube.com/embed/8lMIdrlIWOQ?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image" Target="../media/image49.jp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27.xml"/><Relationship Id="rId5" Type="http://schemas.openxmlformats.org/officeDocument/2006/relationships/image" Target="../media/image54.jpg"/><Relationship Id="rId4" Type="http://schemas.openxmlformats.org/officeDocument/2006/relationships/image" Target="../media/image53.web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4.xml"/><Relationship Id="rId1" Type="http://schemas.openxmlformats.org/officeDocument/2006/relationships/video" Target="https://www.youtube.com/embed/gT_pk1i2DIo?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71.webp"/><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56CEA3B-1158-474B-AB7A-6B03BABF11E6}"/>
              </a:ext>
            </a:extLst>
          </p:cNvPr>
          <p:cNvSpPr txBox="1">
            <a:spLocks/>
          </p:cNvSpPr>
          <p:nvPr/>
        </p:nvSpPr>
        <p:spPr>
          <a:xfrm>
            <a:off x="2083193" y="2840675"/>
            <a:ext cx="7511183" cy="588325"/>
          </a:xfrm>
          <a:prstGeom prst="rect">
            <a:avLst/>
          </a:prstGeom>
        </p:spPr>
        <p:txBody>
          <a:bodyPr>
            <a:noAutofit/>
          </a:bodyPr>
          <a:lstStyle>
            <a:lvl1pPr algn="l" defTabSz="914318" rtl="0" eaLnBrk="1" latinLnBrk="0" hangingPunct="1">
              <a:lnSpc>
                <a:spcPct val="80000"/>
              </a:lnSpc>
              <a:spcBef>
                <a:spcPct val="0"/>
              </a:spcBef>
              <a:buNone/>
              <a:defRPr sz="2800" b="1" i="0" kern="1200" spc="-100" baseline="0">
                <a:solidFill>
                  <a:schemeClr val="bg1">
                    <a:lumMod val="10000"/>
                  </a:schemeClr>
                </a:solidFill>
                <a:latin typeface="CIBFont Sans" panose="020B0603020202020104" pitchFamily="34" charset="77"/>
                <a:ea typeface="CIBFont Sans" panose="020B0603020202020104" pitchFamily="34" charset="77"/>
                <a:cs typeface="CIBFont Sans" panose="020B0603020202020104" pitchFamily="34" charset="77"/>
              </a:defRPr>
            </a:lvl1pPr>
          </a:lstStyle>
          <a:p>
            <a:pPr algn="ctr"/>
            <a:r>
              <a:rPr lang="es-ES" sz="5400" dirty="0">
                <a:solidFill>
                  <a:schemeClr val="bg1"/>
                </a:solidFill>
                <a:latin typeface="Century Gothic" panose="020B0502020202020204" pitchFamily="34" charset="0"/>
              </a:rPr>
              <a:t>Inteligencia Artificial </a:t>
            </a:r>
          </a:p>
        </p:txBody>
      </p:sp>
      <p:sp>
        <p:nvSpPr>
          <p:cNvPr id="7" name="Marcador de texto 2">
            <a:extLst>
              <a:ext uri="{FF2B5EF4-FFF2-40B4-BE49-F238E27FC236}">
                <a16:creationId xmlns:a16="http://schemas.microsoft.com/office/drawing/2014/main" id="{93C00BC1-E701-4C77-AC63-593961E94758}"/>
              </a:ext>
            </a:extLst>
          </p:cNvPr>
          <p:cNvSpPr txBox="1">
            <a:spLocks/>
          </p:cNvSpPr>
          <p:nvPr/>
        </p:nvSpPr>
        <p:spPr>
          <a:xfrm>
            <a:off x="6037105" y="3670857"/>
            <a:ext cx="3557271" cy="439615"/>
          </a:xfrm>
          <a:prstGeom prst="rect">
            <a:avLst/>
          </a:prstGeom>
        </p:spPr>
        <p:txBody>
          <a:bodyPr>
            <a:normAutofit fontScale="85000" lnSpcReduction="20000"/>
          </a:bodyPr>
          <a:lstStyle>
            <a:lvl1pPr marL="0" indent="0" algn="l" defTabSz="914318" rtl="0" eaLnBrk="1" latinLnBrk="0" hangingPunct="1">
              <a:lnSpc>
                <a:spcPct val="150000"/>
              </a:lnSpc>
              <a:spcBef>
                <a:spcPts val="0"/>
              </a:spcBef>
              <a:buFont typeface="Arial" panose="020B0604020202020204" pitchFamily="34" charset="0"/>
              <a:buNone/>
              <a:defRPr sz="2200" b="0" i="0" kern="1200">
                <a:solidFill>
                  <a:schemeClr val="tx1"/>
                </a:solidFill>
                <a:latin typeface="CIBFont Sans" panose="020B0603020202020104" pitchFamily="34" charset="77"/>
                <a:ea typeface="+mn-ea"/>
                <a:cs typeface="+mn-cs"/>
              </a:defRPr>
            </a:lvl1pPr>
            <a:lvl2pPr marL="0" indent="0" algn="l" defTabSz="914318"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0"/>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0"/>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solidFill>
                  <a:schemeClr val="bg1"/>
                </a:solidFill>
                <a:latin typeface="Century Gothic" panose="020B0502020202020204" pitchFamily="34" charset="0"/>
              </a:rPr>
              <a:t>Andrés Bedoya Tobón</a:t>
            </a:r>
            <a:endParaRPr lang="es-CO" b="1" dirty="0">
              <a:solidFill>
                <a:schemeClr val="bg1"/>
              </a:solidFill>
              <a:latin typeface="Century Gothic" panose="020B0502020202020204" pitchFamily="34" charset="0"/>
            </a:endParaRPr>
          </a:p>
        </p:txBody>
      </p:sp>
      <p:sp>
        <p:nvSpPr>
          <p:cNvPr id="3" name="CuadroTexto 2">
            <a:extLst>
              <a:ext uri="{FF2B5EF4-FFF2-40B4-BE49-F238E27FC236}">
                <a16:creationId xmlns:a16="http://schemas.microsoft.com/office/drawing/2014/main" id="{755B22A0-FC0F-6C70-E801-CDF7A672A94B}"/>
              </a:ext>
            </a:extLst>
          </p:cNvPr>
          <p:cNvSpPr txBox="1"/>
          <p:nvPr/>
        </p:nvSpPr>
        <p:spPr>
          <a:xfrm>
            <a:off x="2396337" y="2244540"/>
            <a:ext cx="1157048" cy="461665"/>
          </a:xfrm>
          <a:prstGeom prst="rect">
            <a:avLst/>
          </a:prstGeom>
          <a:noFill/>
        </p:spPr>
        <p:txBody>
          <a:bodyPr wrap="square">
            <a:spAutoFit/>
          </a:bodyPr>
          <a:lstStyle/>
          <a:p>
            <a:pPr algn="ctr"/>
            <a:r>
              <a:rPr lang="es-ES" sz="2400" b="0" dirty="0">
                <a:solidFill>
                  <a:schemeClr val="bg1"/>
                </a:solidFill>
                <a:latin typeface="Century Gothic" panose="020B0502020202020204" pitchFamily="34" charset="0"/>
              </a:rPr>
              <a:t>Taller</a:t>
            </a:r>
            <a:endParaRPr lang="es-CO" sz="2400" b="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98134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476;p17">
            <a:extLst>
              <a:ext uri="{FF2B5EF4-FFF2-40B4-BE49-F238E27FC236}">
                <a16:creationId xmlns:a16="http://schemas.microsoft.com/office/drawing/2014/main" id="{A12CEDD1-C1EE-4EF8-8785-869E53B93F93}"/>
              </a:ext>
            </a:extLst>
          </p:cNvPr>
          <p:cNvSpPr txBox="1"/>
          <p:nvPr/>
        </p:nvSpPr>
        <p:spPr>
          <a:xfrm>
            <a:off x="408020" y="1625782"/>
            <a:ext cx="3975720" cy="2102134"/>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8800" dirty="0">
                <a:sym typeface="Montserrat"/>
              </a:rPr>
              <a:t>¿Qué es </a:t>
            </a:r>
          </a:p>
          <a:p>
            <a:r>
              <a:rPr lang="es-ES" sz="3600" dirty="0">
                <a:sym typeface="Montserrat"/>
              </a:rPr>
              <a:t>inteligencia artificial?</a:t>
            </a:r>
          </a:p>
        </p:txBody>
      </p:sp>
      <p:sp>
        <p:nvSpPr>
          <p:cNvPr id="33" name="CuadroTexto 32">
            <a:extLst>
              <a:ext uri="{FF2B5EF4-FFF2-40B4-BE49-F238E27FC236}">
                <a16:creationId xmlns:a16="http://schemas.microsoft.com/office/drawing/2014/main" id="{789DA968-D804-4E5E-BC63-C4640D63FC84}"/>
              </a:ext>
            </a:extLst>
          </p:cNvPr>
          <p:cNvSpPr txBox="1"/>
          <p:nvPr/>
        </p:nvSpPr>
        <p:spPr>
          <a:xfrm>
            <a:off x="4585447" y="1961959"/>
            <a:ext cx="5957046" cy="3201712"/>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r>
              <a:rPr lang="es-MX" dirty="0"/>
              <a:t>La inteligencia artificial (IA) se refiere a la capacidad de las máquinas para imitar la inteligencia humana. Este campo de la informática se centra en el desarrollo de sistemas y programas que pueden realizar tareas que normalmente requieren inteligencia humana, como el reconocimiento de patrones, el aprendizaje, la toma de decisiones, la resolución de problemas y la comprensión del lenguaje natural.</a:t>
            </a:r>
            <a:r>
              <a:rPr lang="es-ES" dirty="0"/>
              <a:t> </a:t>
            </a:r>
            <a:endParaRPr lang="es-CO" dirty="0"/>
          </a:p>
        </p:txBody>
      </p:sp>
    </p:spTree>
    <p:extLst>
      <p:ext uri="{BB962C8B-B14F-4D97-AF65-F5344CB8AC3E}">
        <p14:creationId xmlns:p14="http://schemas.microsoft.com/office/powerpoint/2010/main" val="181837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9DE238-3E85-E72C-0E57-E394DC277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828" y="778249"/>
            <a:ext cx="6836148" cy="3462465"/>
          </a:xfrm>
          <a:prstGeom prst="rect">
            <a:avLst/>
          </a:prstGeom>
        </p:spPr>
      </p:pic>
      <p:pic>
        <p:nvPicPr>
          <p:cNvPr id="5" name="Imagen 4">
            <a:extLst>
              <a:ext uri="{FF2B5EF4-FFF2-40B4-BE49-F238E27FC236}">
                <a16:creationId xmlns:a16="http://schemas.microsoft.com/office/drawing/2014/main" id="{445E95B6-A753-A34B-FB0E-F463D1943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247" y="2576233"/>
            <a:ext cx="5750298" cy="3833532"/>
          </a:xfrm>
          <a:prstGeom prst="rect">
            <a:avLst/>
          </a:prstGeom>
        </p:spPr>
      </p:pic>
      <p:sp>
        <p:nvSpPr>
          <p:cNvPr id="6" name="Google Shape;476;p17">
            <a:extLst>
              <a:ext uri="{FF2B5EF4-FFF2-40B4-BE49-F238E27FC236}">
                <a16:creationId xmlns:a16="http://schemas.microsoft.com/office/drawing/2014/main" id="{8B84B0C1-F2E7-FF47-7325-E7A489F359C7}"/>
              </a:ext>
            </a:extLst>
          </p:cNvPr>
          <p:cNvSpPr txBox="1"/>
          <p:nvPr/>
        </p:nvSpPr>
        <p:spPr>
          <a:xfrm>
            <a:off x="8216280" y="1090143"/>
            <a:ext cx="3975720" cy="587098"/>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000" dirty="0">
                <a:sym typeface="Montserrat"/>
              </a:rPr>
              <a:t>Visión artificial</a:t>
            </a:r>
          </a:p>
        </p:txBody>
      </p:sp>
      <p:sp>
        <p:nvSpPr>
          <p:cNvPr id="7" name="Google Shape;476;p17">
            <a:extLst>
              <a:ext uri="{FF2B5EF4-FFF2-40B4-BE49-F238E27FC236}">
                <a16:creationId xmlns:a16="http://schemas.microsoft.com/office/drawing/2014/main" id="{A9392B70-D250-A841-8726-B702D218746E}"/>
              </a:ext>
            </a:extLst>
          </p:cNvPr>
          <p:cNvSpPr txBox="1"/>
          <p:nvPr/>
        </p:nvSpPr>
        <p:spPr>
          <a:xfrm>
            <a:off x="1360178" y="5031690"/>
            <a:ext cx="3975720" cy="587098"/>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000" dirty="0">
                <a:sym typeface="Montserrat"/>
              </a:rPr>
              <a:t>Carros autónomos</a:t>
            </a:r>
          </a:p>
        </p:txBody>
      </p:sp>
    </p:spTree>
    <p:extLst>
      <p:ext uri="{BB962C8B-B14F-4D97-AF65-F5344CB8AC3E}">
        <p14:creationId xmlns:p14="http://schemas.microsoft.com/office/powerpoint/2010/main" val="171498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C7FDA9-CD74-5A49-258A-35F10706E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336" y="559778"/>
            <a:ext cx="8572500" cy="4667250"/>
          </a:xfrm>
          <a:prstGeom prst="rect">
            <a:avLst/>
          </a:prstGeom>
        </p:spPr>
      </p:pic>
      <p:sp>
        <p:nvSpPr>
          <p:cNvPr id="4" name="Google Shape;476;p17">
            <a:extLst>
              <a:ext uri="{FF2B5EF4-FFF2-40B4-BE49-F238E27FC236}">
                <a16:creationId xmlns:a16="http://schemas.microsoft.com/office/drawing/2014/main" id="{59F69B81-1F0A-42CE-0F5F-4EF77A18FE32}"/>
              </a:ext>
            </a:extLst>
          </p:cNvPr>
          <p:cNvSpPr txBox="1"/>
          <p:nvPr/>
        </p:nvSpPr>
        <p:spPr>
          <a:xfrm>
            <a:off x="5341625" y="5455630"/>
            <a:ext cx="4637211" cy="587098"/>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r"/>
            <a:r>
              <a:rPr lang="es-ES" sz="4000" dirty="0">
                <a:sym typeface="Montserrat"/>
              </a:rPr>
              <a:t>Reconocimiento facial</a:t>
            </a:r>
          </a:p>
        </p:txBody>
      </p:sp>
    </p:spTree>
    <p:extLst>
      <p:ext uri="{BB962C8B-B14F-4D97-AF65-F5344CB8AC3E}">
        <p14:creationId xmlns:p14="http://schemas.microsoft.com/office/powerpoint/2010/main" val="332813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86153A6-9C42-86EC-9E83-C69AD9502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9" y="403412"/>
            <a:ext cx="8462684" cy="5289177"/>
          </a:xfrm>
          <a:prstGeom prst="rect">
            <a:avLst/>
          </a:prstGeom>
        </p:spPr>
      </p:pic>
      <p:sp>
        <p:nvSpPr>
          <p:cNvPr id="4" name="Google Shape;476;p17">
            <a:extLst>
              <a:ext uri="{FF2B5EF4-FFF2-40B4-BE49-F238E27FC236}">
                <a16:creationId xmlns:a16="http://schemas.microsoft.com/office/drawing/2014/main" id="{68C72820-9465-1C84-7C6C-4CF06082F3F7}"/>
              </a:ext>
            </a:extLst>
          </p:cNvPr>
          <p:cNvSpPr txBox="1"/>
          <p:nvPr/>
        </p:nvSpPr>
        <p:spPr>
          <a:xfrm rot="16200000">
            <a:off x="-410073" y="3411180"/>
            <a:ext cx="3975720" cy="587098"/>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000" dirty="0">
                <a:sym typeface="Montserrat"/>
              </a:rPr>
              <a:t>Cambio de cara</a:t>
            </a:r>
          </a:p>
        </p:txBody>
      </p:sp>
    </p:spTree>
    <p:extLst>
      <p:ext uri="{BB962C8B-B14F-4D97-AF65-F5344CB8AC3E}">
        <p14:creationId xmlns:p14="http://schemas.microsoft.com/office/powerpoint/2010/main" val="226481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C227704-43B2-732D-C4B8-190B19C6D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9" y="531160"/>
            <a:ext cx="7401065" cy="5099797"/>
          </a:xfrm>
          <a:prstGeom prst="rect">
            <a:avLst/>
          </a:prstGeom>
        </p:spPr>
      </p:pic>
      <p:sp>
        <p:nvSpPr>
          <p:cNvPr id="4" name="Google Shape;476;p17">
            <a:extLst>
              <a:ext uri="{FF2B5EF4-FFF2-40B4-BE49-F238E27FC236}">
                <a16:creationId xmlns:a16="http://schemas.microsoft.com/office/drawing/2014/main" id="{CED55B4E-BBCF-9A5C-5A86-A1E4FF25FFE0}"/>
              </a:ext>
            </a:extLst>
          </p:cNvPr>
          <p:cNvSpPr txBox="1"/>
          <p:nvPr/>
        </p:nvSpPr>
        <p:spPr>
          <a:xfrm>
            <a:off x="8216280" y="4329082"/>
            <a:ext cx="3975720" cy="130187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000" dirty="0">
                <a:sym typeface="Montserrat"/>
              </a:rPr>
              <a:t>Asistentes</a:t>
            </a:r>
          </a:p>
          <a:p>
            <a:r>
              <a:rPr lang="es-ES" sz="4000" dirty="0">
                <a:sym typeface="Montserrat"/>
              </a:rPr>
              <a:t>Inteligentes</a:t>
            </a:r>
          </a:p>
        </p:txBody>
      </p:sp>
    </p:spTree>
    <p:extLst>
      <p:ext uri="{BB962C8B-B14F-4D97-AF65-F5344CB8AC3E}">
        <p14:creationId xmlns:p14="http://schemas.microsoft.com/office/powerpoint/2010/main" val="341053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title="¿Qué es la inteligencia artificial?">
            <a:hlinkClick r:id="" action="ppaction://media"/>
            <a:extLst>
              <a:ext uri="{FF2B5EF4-FFF2-40B4-BE49-F238E27FC236}">
                <a16:creationId xmlns:a16="http://schemas.microsoft.com/office/drawing/2014/main" id="{5A74AA90-DC76-031A-A5F2-60947E233AAA}"/>
              </a:ext>
            </a:extLst>
          </p:cNvPr>
          <p:cNvPicPr>
            <a:picLocks noRot="1" noChangeAspect="1"/>
          </p:cNvPicPr>
          <p:nvPr>
            <a:videoFile r:link="rId1"/>
          </p:nvPr>
        </p:nvPicPr>
        <p:blipFill>
          <a:blip r:embed="rId3"/>
          <a:stretch>
            <a:fillRect/>
          </a:stretch>
        </p:blipFill>
        <p:spPr>
          <a:xfrm>
            <a:off x="26988" y="0"/>
            <a:ext cx="12138025" cy="6858000"/>
          </a:xfrm>
          <a:prstGeom prst="rect">
            <a:avLst/>
          </a:prstGeom>
        </p:spPr>
      </p:pic>
    </p:spTree>
    <p:extLst>
      <p:ext uri="{BB962C8B-B14F-4D97-AF65-F5344CB8AC3E}">
        <p14:creationId xmlns:p14="http://schemas.microsoft.com/office/powerpoint/2010/main" val="169484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2D257170-DC69-429D-A131-2A750F9AB646}"/>
              </a:ext>
            </a:extLst>
          </p:cNvPr>
          <p:cNvSpPr txBox="1">
            <a:spLocks/>
          </p:cNvSpPr>
          <p:nvPr/>
        </p:nvSpPr>
        <p:spPr>
          <a:xfrm>
            <a:off x="1534356" y="1570965"/>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chemeClr val="bg2"/>
                </a:solidFill>
                <a:latin typeface="Calibri" panose="020F0502020204030204" pitchFamily="34" charset="0"/>
                <a:cs typeface="Calibri" panose="020F0502020204030204" pitchFamily="34" charset="0"/>
              </a:rPr>
              <a:t>2</a:t>
            </a:r>
            <a:endParaRPr lang="es-CO" sz="35000" b="1" dirty="0">
              <a:solidFill>
                <a:schemeClr val="bg2"/>
              </a:solidFill>
              <a:latin typeface="Calibri" panose="020F0502020204030204" pitchFamily="34" charset="0"/>
              <a:cs typeface="Calibri" panose="020F0502020204030204" pitchFamily="34" charset="0"/>
            </a:endParaRPr>
          </a:p>
        </p:txBody>
      </p:sp>
      <p:sp>
        <p:nvSpPr>
          <p:cNvPr id="3" name="Google Shape;599;p39">
            <a:extLst>
              <a:ext uri="{FF2B5EF4-FFF2-40B4-BE49-F238E27FC236}">
                <a16:creationId xmlns:a16="http://schemas.microsoft.com/office/drawing/2014/main" id="{7BA02663-A2CF-462E-9E04-DF5437FDEE71}"/>
              </a:ext>
            </a:extLst>
          </p:cNvPr>
          <p:cNvSpPr txBox="1">
            <a:spLocks/>
          </p:cNvSpPr>
          <p:nvPr/>
        </p:nvSpPr>
        <p:spPr>
          <a:xfrm>
            <a:off x="6763871" y="1748118"/>
            <a:ext cx="5567082" cy="356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algn="l"/>
            <a:r>
              <a:rPr lang="es-ES" sz="8000" dirty="0">
                <a:solidFill>
                  <a:srgbClr val="182277"/>
                </a:solidFill>
                <a:latin typeface="Century Gothic" panose="020B0502020202020204" pitchFamily="34" charset="0"/>
              </a:rPr>
              <a:t>¿Por qué </a:t>
            </a:r>
          </a:p>
          <a:p>
            <a:pPr algn="l"/>
            <a:r>
              <a:rPr lang="es-ES" sz="4400" dirty="0">
                <a:solidFill>
                  <a:srgbClr val="182277"/>
                </a:solidFill>
                <a:latin typeface="Century Gothic" panose="020B0502020202020204" pitchFamily="34" charset="0"/>
              </a:rPr>
              <a:t>se escucha tanto </a:t>
            </a:r>
          </a:p>
          <a:p>
            <a:pPr algn="l"/>
            <a:r>
              <a:rPr lang="es-ES" sz="4400" dirty="0">
                <a:solidFill>
                  <a:srgbClr val="182277"/>
                </a:solidFill>
                <a:latin typeface="Century Gothic" panose="020B0502020202020204" pitchFamily="34" charset="0"/>
              </a:rPr>
              <a:t>sobre inteligencia artificial en los </a:t>
            </a:r>
          </a:p>
          <a:p>
            <a:pPr algn="l"/>
            <a:r>
              <a:rPr lang="es-ES" sz="4400" dirty="0">
                <a:solidFill>
                  <a:srgbClr val="182277"/>
                </a:solidFill>
                <a:latin typeface="Century Gothic" panose="020B0502020202020204" pitchFamily="34" charset="0"/>
              </a:rPr>
              <a:t>últimos años?</a:t>
            </a:r>
            <a:endParaRPr lang="es-CO" sz="4400" dirty="0">
              <a:solidFill>
                <a:srgbClr val="182277"/>
              </a:solidFill>
              <a:latin typeface="Century Gothic" panose="020B0502020202020204" pitchFamily="34" charset="0"/>
            </a:endParaRPr>
          </a:p>
        </p:txBody>
      </p:sp>
      <p:pic>
        <p:nvPicPr>
          <p:cNvPr id="5" name="Imagen 4">
            <a:extLst>
              <a:ext uri="{FF2B5EF4-FFF2-40B4-BE49-F238E27FC236}">
                <a16:creationId xmlns:a16="http://schemas.microsoft.com/office/drawing/2014/main" id="{DE6766EC-91CC-D662-6769-50C32AE4D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169" y="1924050"/>
            <a:ext cx="1166571" cy="1357032"/>
          </a:xfrm>
          <a:prstGeom prst="rect">
            <a:avLst/>
          </a:prstGeom>
        </p:spPr>
      </p:pic>
    </p:spTree>
    <p:extLst>
      <p:ext uri="{BB962C8B-B14F-4D97-AF65-F5344CB8AC3E}">
        <p14:creationId xmlns:p14="http://schemas.microsoft.com/office/powerpoint/2010/main" val="2935188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8531837-43C6-FA36-782E-CB76BEE58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05" y="2550459"/>
            <a:ext cx="7620000" cy="3810000"/>
          </a:xfrm>
          <a:prstGeom prst="rect">
            <a:avLst/>
          </a:prstGeom>
        </p:spPr>
      </p:pic>
      <p:pic>
        <p:nvPicPr>
          <p:cNvPr id="7" name="Imagen 6">
            <a:extLst>
              <a:ext uri="{FF2B5EF4-FFF2-40B4-BE49-F238E27FC236}">
                <a16:creationId xmlns:a16="http://schemas.microsoft.com/office/drawing/2014/main" id="{82C96378-3B08-7414-B3B2-CCECBDF96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24" y="-497541"/>
            <a:ext cx="6858000" cy="6858000"/>
          </a:xfrm>
          <a:prstGeom prst="rect">
            <a:avLst/>
          </a:prstGeom>
        </p:spPr>
      </p:pic>
      <p:sp>
        <p:nvSpPr>
          <p:cNvPr id="8" name="Google Shape;476;p17">
            <a:extLst>
              <a:ext uri="{FF2B5EF4-FFF2-40B4-BE49-F238E27FC236}">
                <a16:creationId xmlns:a16="http://schemas.microsoft.com/office/drawing/2014/main" id="{31697586-8CE5-FAEE-8F7D-E4FC44111F74}"/>
              </a:ext>
            </a:extLst>
          </p:cNvPr>
          <p:cNvSpPr txBox="1"/>
          <p:nvPr/>
        </p:nvSpPr>
        <p:spPr>
          <a:xfrm>
            <a:off x="6660775" y="497541"/>
            <a:ext cx="4406153" cy="130187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000" dirty="0">
                <a:sym typeface="Montserrat"/>
              </a:rPr>
              <a:t>Aumento capacidad, procesamiento</a:t>
            </a:r>
          </a:p>
        </p:txBody>
      </p:sp>
    </p:spTree>
    <p:extLst>
      <p:ext uri="{BB962C8B-B14F-4D97-AF65-F5344CB8AC3E}">
        <p14:creationId xmlns:p14="http://schemas.microsoft.com/office/powerpoint/2010/main" val="285894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4E81711-40E9-CD5E-A4EA-8973BF913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468" y="2111188"/>
            <a:ext cx="5010524" cy="4746812"/>
          </a:xfrm>
          <a:prstGeom prst="rect">
            <a:avLst/>
          </a:prstGeom>
        </p:spPr>
      </p:pic>
      <p:pic>
        <p:nvPicPr>
          <p:cNvPr id="3" name="Imagen 2">
            <a:extLst>
              <a:ext uri="{FF2B5EF4-FFF2-40B4-BE49-F238E27FC236}">
                <a16:creationId xmlns:a16="http://schemas.microsoft.com/office/drawing/2014/main" id="{C536090A-A9E5-AC2B-F2EF-11E7BCC4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634" y="0"/>
            <a:ext cx="7238366" cy="3540219"/>
          </a:xfrm>
          <a:prstGeom prst="rect">
            <a:avLst/>
          </a:prstGeom>
        </p:spPr>
      </p:pic>
      <p:pic>
        <p:nvPicPr>
          <p:cNvPr id="7" name="Imagen 6">
            <a:extLst>
              <a:ext uri="{FF2B5EF4-FFF2-40B4-BE49-F238E27FC236}">
                <a16:creationId xmlns:a16="http://schemas.microsoft.com/office/drawing/2014/main" id="{68D464F7-B364-8C2A-60FC-A00C17159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3429000" cy="3429000"/>
          </a:xfrm>
          <a:prstGeom prst="rect">
            <a:avLst/>
          </a:prstGeom>
        </p:spPr>
      </p:pic>
      <p:pic>
        <p:nvPicPr>
          <p:cNvPr id="9" name="Imagen 8">
            <a:extLst>
              <a:ext uri="{FF2B5EF4-FFF2-40B4-BE49-F238E27FC236}">
                <a16:creationId xmlns:a16="http://schemas.microsoft.com/office/drawing/2014/main" id="{74A86AA8-5EC1-B96E-76F8-40D187D95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6" y="0"/>
            <a:ext cx="5010524" cy="4746812"/>
          </a:xfrm>
          <a:prstGeom prst="rect">
            <a:avLst/>
          </a:prstGeom>
        </p:spPr>
      </p:pic>
      <p:pic>
        <p:nvPicPr>
          <p:cNvPr id="5" name="Imagen 4">
            <a:extLst>
              <a:ext uri="{FF2B5EF4-FFF2-40B4-BE49-F238E27FC236}">
                <a16:creationId xmlns:a16="http://schemas.microsoft.com/office/drawing/2014/main" id="{9063C8D1-6547-7678-A801-AE6C88B74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6000"/>
            <a:ext cx="6096000" cy="4572000"/>
          </a:xfrm>
          <a:prstGeom prst="rect">
            <a:avLst/>
          </a:prstGeom>
        </p:spPr>
      </p:pic>
    </p:spTree>
    <p:extLst>
      <p:ext uri="{BB962C8B-B14F-4D97-AF65-F5344CB8AC3E}">
        <p14:creationId xmlns:p14="http://schemas.microsoft.com/office/powerpoint/2010/main" val="93070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6;p17">
            <a:extLst>
              <a:ext uri="{FF2B5EF4-FFF2-40B4-BE49-F238E27FC236}">
                <a16:creationId xmlns:a16="http://schemas.microsoft.com/office/drawing/2014/main" id="{10886739-CDD7-02C4-9677-FFA94427B1E6}"/>
              </a:ext>
            </a:extLst>
          </p:cNvPr>
          <p:cNvSpPr txBox="1"/>
          <p:nvPr/>
        </p:nvSpPr>
        <p:spPr>
          <a:xfrm>
            <a:off x="524437" y="2259106"/>
            <a:ext cx="11349316" cy="1828800"/>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ctr"/>
            <a:r>
              <a:rPr lang="es-ES" sz="6600" dirty="0" err="1">
                <a:sym typeface="Montserrat"/>
              </a:rPr>
              <a:t>Muuuuuuuuuuuuuuuuuuuchos</a:t>
            </a:r>
            <a:r>
              <a:rPr lang="es-ES" sz="4000" dirty="0">
                <a:sym typeface="Montserrat"/>
              </a:rPr>
              <a:t> </a:t>
            </a:r>
          </a:p>
          <a:p>
            <a:r>
              <a:rPr lang="es-ES" sz="4000" dirty="0">
                <a:sym typeface="Montserrat"/>
              </a:rPr>
              <a:t>cálculos demasiado rápidos, con un respuesta oportuna</a:t>
            </a:r>
          </a:p>
        </p:txBody>
      </p:sp>
    </p:spTree>
    <p:extLst>
      <p:ext uri="{BB962C8B-B14F-4D97-AF65-F5344CB8AC3E}">
        <p14:creationId xmlns:p14="http://schemas.microsoft.com/office/powerpoint/2010/main" val="396929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2;p39">
            <a:extLst>
              <a:ext uri="{FF2B5EF4-FFF2-40B4-BE49-F238E27FC236}">
                <a16:creationId xmlns:a16="http://schemas.microsoft.com/office/drawing/2014/main" id="{078C68BC-C910-429A-8D27-BD8906446424}"/>
              </a:ext>
            </a:extLst>
          </p:cNvPr>
          <p:cNvSpPr txBox="1">
            <a:spLocks/>
          </p:cNvSpPr>
          <p:nvPr/>
        </p:nvSpPr>
        <p:spPr>
          <a:xfrm>
            <a:off x="395870" y="383628"/>
            <a:ext cx="7506000" cy="5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Josefin Sans Thin"/>
              <a:buNone/>
              <a:defRPr sz="3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3500"/>
              <a:buFont typeface="Josefin Sans Thin"/>
              <a:buNone/>
              <a:tabLst/>
              <a:defRPr/>
            </a:pPr>
            <a:r>
              <a:rPr kumimoji="0" lang="es-CO" sz="4800" b="1" i="0" u="none" strike="noStrike" kern="0" cap="none" spc="0" normalizeH="0" baseline="0" noProof="0" dirty="0">
                <a:ln>
                  <a:noFill/>
                </a:ln>
                <a:solidFill>
                  <a:srgbClr val="0F1C7A"/>
                </a:solidFill>
                <a:effectLst/>
                <a:uLnTx/>
                <a:uFillTx/>
                <a:latin typeface="Century Gothic" panose="020B0502020202020204" pitchFamily="34" charset="0"/>
                <a:sym typeface="Josefin Sans Thin"/>
              </a:rPr>
              <a:t>Agenda</a:t>
            </a:r>
          </a:p>
        </p:txBody>
      </p:sp>
      <p:sp>
        <p:nvSpPr>
          <p:cNvPr id="3" name="Google Shape;596;p39">
            <a:extLst>
              <a:ext uri="{FF2B5EF4-FFF2-40B4-BE49-F238E27FC236}">
                <a16:creationId xmlns:a16="http://schemas.microsoft.com/office/drawing/2014/main" id="{CF17921B-DB82-41DB-8CB3-4A9725510829}"/>
              </a:ext>
            </a:extLst>
          </p:cNvPr>
          <p:cNvSpPr txBox="1">
            <a:spLocks/>
          </p:cNvSpPr>
          <p:nvPr/>
        </p:nvSpPr>
        <p:spPr>
          <a:xfrm>
            <a:off x="2848997" y="3046461"/>
            <a:ext cx="608700" cy="597900"/>
          </a:xfrm>
          <a:prstGeom prst="rect">
            <a:avLst/>
          </a:prstGeom>
          <a:solidFill>
            <a:srgbClr val="0F1C7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FFFFFF"/>
                </a:solidFill>
                <a:effectLst/>
                <a:uLnTx/>
                <a:uFillTx/>
                <a:latin typeface="+mn-lt"/>
                <a:sym typeface="Josefin Sans Thin"/>
              </a:rPr>
              <a:t>2</a:t>
            </a:r>
          </a:p>
        </p:txBody>
      </p:sp>
      <p:sp>
        <p:nvSpPr>
          <p:cNvPr id="4" name="Google Shape;598;p39">
            <a:extLst>
              <a:ext uri="{FF2B5EF4-FFF2-40B4-BE49-F238E27FC236}">
                <a16:creationId xmlns:a16="http://schemas.microsoft.com/office/drawing/2014/main" id="{1706F7A5-A137-443C-A32B-D4BE00D80302}"/>
              </a:ext>
            </a:extLst>
          </p:cNvPr>
          <p:cNvSpPr txBox="1">
            <a:spLocks/>
          </p:cNvSpPr>
          <p:nvPr/>
        </p:nvSpPr>
        <p:spPr>
          <a:xfrm>
            <a:off x="2848997" y="2086533"/>
            <a:ext cx="608700" cy="597900"/>
          </a:xfrm>
          <a:prstGeom prst="rect">
            <a:avLst/>
          </a:prstGeom>
          <a:solidFill>
            <a:srgbClr val="B1D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0F1C7A"/>
                </a:solidFill>
                <a:effectLst/>
                <a:uLnTx/>
                <a:uFillTx/>
                <a:latin typeface="+mn-lt"/>
                <a:sym typeface="Josefin Sans Thin"/>
              </a:rPr>
              <a:t>1</a:t>
            </a:r>
          </a:p>
        </p:txBody>
      </p:sp>
      <p:sp>
        <p:nvSpPr>
          <p:cNvPr id="10" name="Google Shape;596;p39">
            <a:extLst>
              <a:ext uri="{FF2B5EF4-FFF2-40B4-BE49-F238E27FC236}">
                <a16:creationId xmlns:a16="http://schemas.microsoft.com/office/drawing/2014/main" id="{09ADB6F3-EE4F-4374-ACC7-3E3E81568560}"/>
              </a:ext>
            </a:extLst>
          </p:cNvPr>
          <p:cNvSpPr txBox="1">
            <a:spLocks/>
          </p:cNvSpPr>
          <p:nvPr/>
        </p:nvSpPr>
        <p:spPr>
          <a:xfrm>
            <a:off x="2860720" y="5126137"/>
            <a:ext cx="608700" cy="597900"/>
          </a:xfrm>
          <a:prstGeom prst="rect">
            <a:avLst/>
          </a:prstGeom>
          <a:solidFill>
            <a:srgbClr val="00D8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0F1C7A"/>
                </a:solidFill>
                <a:latin typeface="+mn-lt"/>
              </a:rPr>
              <a:t>4</a:t>
            </a:r>
            <a:endParaRPr kumimoji="0" lang="en" sz="2800" b="0" i="0" u="none" strike="noStrike" kern="0" cap="none" spc="0" normalizeH="0" baseline="0" noProof="0" dirty="0">
              <a:ln>
                <a:noFill/>
              </a:ln>
              <a:solidFill>
                <a:srgbClr val="0F1C7A"/>
              </a:solidFill>
              <a:effectLst/>
              <a:uLnTx/>
              <a:uFillTx/>
              <a:latin typeface="+mn-lt"/>
              <a:sym typeface="Josefin Sans Thin"/>
            </a:endParaRPr>
          </a:p>
        </p:txBody>
      </p:sp>
      <p:sp>
        <p:nvSpPr>
          <p:cNvPr id="11" name="Google Shape;598;p39">
            <a:extLst>
              <a:ext uri="{FF2B5EF4-FFF2-40B4-BE49-F238E27FC236}">
                <a16:creationId xmlns:a16="http://schemas.microsoft.com/office/drawing/2014/main" id="{D46867E5-8694-4EFD-9744-D32F39158AB5}"/>
              </a:ext>
            </a:extLst>
          </p:cNvPr>
          <p:cNvSpPr txBox="1">
            <a:spLocks/>
          </p:cNvSpPr>
          <p:nvPr/>
        </p:nvSpPr>
        <p:spPr>
          <a:xfrm>
            <a:off x="2860720" y="4025529"/>
            <a:ext cx="608700" cy="597900"/>
          </a:xfrm>
          <a:prstGeom prst="rect">
            <a:avLst/>
          </a:prstGeom>
          <a:solidFill>
            <a:srgbClr val="E24B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FFFFFF"/>
                </a:solidFill>
                <a:latin typeface="+mn-lt"/>
              </a:rPr>
              <a:t>3</a:t>
            </a:r>
            <a:endParaRPr kumimoji="0" lang="en" sz="2800" b="0" i="0" u="none" strike="noStrike" kern="0" cap="none" spc="0" normalizeH="0" baseline="0" noProof="0" dirty="0">
              <a:ln>
                <a:noFill/>
              </a:ln>
              <a:solidFill>
                <a:srgbClr val="FFFFFF"/>
              </a:solidFill>
              <a:effectLst/>
              <a:uLnTx/>
              <a:uFillTx/>
              <a:latin typeface="+mn-lt"/>
              <a:sym typeface="Josefin Sans Thin"/>
            </a:endParaRPr>
          </a:p>
        </p:txBody>
      </p:sp>
      <p:sp>
        <p:nvSpPr>
          <p:cNvPr id="19" name="CuadroTexto 18">
            <a:extLst>
              <a:ext uri="{FF2B5EF4-FFF2-40B4-BE49-F238E27FC236}">
                <a16:creationId xmlns:a16="http://schemas.microsoft.com/office/drawing/2014/main" id="{6096B310-A6EB-4A70-8D19-B844D1F72D55}"/>
              </a:ext>
            </a:extLst>
          </p:cNvPr>
          <p:cNvSpPr txBox="1"/>
          <p:nvPr/>
        </p:nvSpPr>
        <p:spPr>
          <a:xfrm>
            <a:off x="378919" y="1114451"/>
            <a:ext cx="7266726" cy="400110"/>
          </a:xfrm>
          <a:prstGeom prst="rect">
            <a:avLst/>
          </a:prstGeom>
          <a:noFill/>
        </p:spPr>
        <p:txBody>
          <a:bodyPr wrap="square" rtlCol="0">
            <a:spAutoFit/>
          </a:bodyPr>
          <a:lstStyle/>
          <a:p>
            <a:r>
              <a:rPr lang="es-ES" sz="2000" dirty="0">
                <a:latin typeface="Century Gothic" panose="020B0502020202020204" pitchFamily="34" charset="0"/>
              </a:rPr>
              <a:t>Lista de las actividades que realizaremos el día de hoy </a:t>
            </a:r>
            <a:endParaRPr lang="es-CO" sz="2000" dirty="0">
              <a:latin typeface="Century Gothic" panose="020B0502020202020204" pitchFamily="34" charset="0"/>
            </a:endParaRPr>
          </a:p>
        </p:txBody>
      </p:sp>
      <p:sp>
        <p:nvSpPr>
          <p:cNvPr id="5" name="CuadroTexto 4">
            <a:extLst>
              <a:ext uri="{FF2B5EF4-FFF2-40B4-BE49-F238E27FC236}">
                <a16:creationId xmlns:a16="http://schemas.microsoft.com/office/drawing/2014/main" id="{868018AC-952B-E9C0-AA68-CED3E53FC94F}"/>
              </a:ext>
            </a:extLst>
          </p:cNvPr>
          <p:cNvSpPr txBox="1"/>
          <p:nvPr/>
        </p:nvSpPr>
        <p:spPr>
          <a:xfrm>
            <a:off x="3570354" y="2185428"/>
            <a:ext cx="7266726" cy="400110"/>
          </a:xfrm>
          <a:prstGeom prst="rect">
            <a:avLst/>
          </a:prstGeom>
          <a:noFill/>
        </p:spPr>
        <p:txBody>
          <a:bodyPr wrap="square" rtlCol="0">
            <a:spAutoFit/>
          </a:bodyPr>
          <a:lstStyle/>
          <a:p>
            <a:r>
              <a:rPr lang="es-ES" sz="2000" dirty="0">
                <a:latin typeface="Century Gothic" panose="020B0502020202020204" pitchFamily="34" charset="0"/>
              </a:rPr>
              <a:t>Presentación e introducción</a:t>
            </a:r>
            <a:endParaRPr lang="es-CO" sz="2000" dirty="0">
              <a:latin typeface="Century Gothic" panose="020B0502020202020204" pitchFamily="34" charset="0"/>
            </a:endParaRPr>
          </a:p>
        </p:txBody>
      </p:sp>
      <p:sp>
        <p:nvSpPr>
          <p:cNvPr id="6" name="CuadroTexto 5">
            <a:extLst>
              <a:ext uri="{FF2B5EF4-FFF2-40B4-BE49-F238E27FC236}">
                <a16:creationId xmlns:a16="http://schemas.microsoft.com/office/drawing/2014/main" id="{7DECBEE2-B932-FA33-DDAF-9271E35C13C8}"/>
              </a:ext>
            </a:extLst>
          </p:cNvPr>
          <p:cNvSpPr txBox="1"/>
          <p:nvPr/>
        </p:nvSpPr>
        <p:spPr>
          <a:xfrm>
            <a:off x="3570354" y="3145356"/>
            <a:ext cx="7266726" cy="400110"/>
          </a:xfrm>
          <a:prstGeom prst="rect">
            <a:avLst/>
          </a:prstGeom>
          <a:noFill/>
        </p:spPr>
        <p:txBody>
          <a:bodyPr wrap="square" rtlCol="0">
            <a:spAutoFit/>
          </a:bodyPr>
          <a:lstStyle/>
          <a:p>
            <a:r>
              <a:rPr lang="es-ES" sz="2000" dirty="0">
                <a:latin typeface="Century Gothic" panose="020B0502020202020204" pitchFamily="34" charset="0"/>
              </a:rPr>
              <a:t>¿Qué es inteligencia artificial?</a:t>
            </a:r>
            <a:endParaRPr lang="es-CO" sz="2000" dirty="0">
              <a:latin typeface="Century Gothic" panose="020B0502020202020204" pitchFamily="34" charset="0"/>
            </a:endParaRPr>
          </a:p>
        </p:txBody>
      </p:sp>
      <p:sp>
        <p:nvSpPr>
          <p:cNvPr id="7" name="CuadroTexto 6">
            <a:extLst>
              <a:ext uri="{FF2B5EF4-FFF2-40B4-BE49-F238E27FC236}">
                <a16:creationId xmlns:a16="http://schemas.microsoft.com/office/drawing/2014/main" id="{C442B33C-93C8-04CD-6289-2BCB03430D9B}"/>
              </a:ext>
            </a:extLst>
          </p:cNvPr>
          <p:cNvSpPr txBox="1"/>
          <p:nvPr/>
        </p:nvSpPr>
        <p:spPr>
          <a:xfrm>
            <a:off x="3570354" y="3970536"/>
            <a:ext cx="7266726" cy="707886"/>
          </a:xfrm>
          <a:prstGeom prst="rect">
            <a:avLst/>
          </a:prstGeom>
          <a:noFill/>
        </p:spPr>
        <p:txBody>
          <a:bodyPr wrap="square" rtlCol="0">
            <a:spAutoFit/>
          </a:bodyPr>
          <a:lstStyle/>
          <a:p>
            <a:r>
              <a:rPr lang="es-ES" sz="2000" dirty="0">
                <a:latin typeface="Century Gothic" panose="020B0502020202020204" pitchFamily="34" charset="0"/>
              </a:rPr>
              <a:t>¿Por qué se escucha tanto sobre inteligencia artificial </a:t>
            </a:r>
          </a:p>
          <a:p>
            <a:r>
              <a:rPr lang="es-ES" sz="2000" dirty="0">
                <a:latin typeface="Century Gothic" panose="020B0502020202020204" pitchFamily="34" charset="0"/>
              </a:rPr>
              <a:t>en los últimos años?</a:t>
            </a:r>
            <a:endParaRPr lang="es-CO" sz="2000" dirty="0">
              <a:latin typeface="Century Gothic" panose="020B0502020202020204" pitchFamily="34" charset="0"/>
            </a:endParaRPr>
          </a:p>
        </p:txBody>
      </p:sp>
      <p:sp>
        <p:nvSpPr>
          <p:cNvPr id="8" name="CuadroTexto 7">
            <a:extLst>
              <a:ext uri="{FF2B5EF4-FFF2-40B4-BE49-F238E27FC236}">
                <a16:creationId xmlns:a16="http://schemas.microsoft.com/office/drawing/2014/main" id="{11ECFD30-4011-38EA-3ACA-62896914E41D}"/>
              </a:ext>
            </a:extLst>
          </p:cNvPr>
          <p:cNvSpPr txBox="1"/>
          <p:nvPr/>
        </p:nvSpPr>
        <p:spPr>
          <a:xfrm>
            <a:off x="3570354" y="5225032"/>
            <a:ext cx="7266726" cy="400110"/>
          </a:xfrm>
          <a:prstGeom prst="rect">
            <a:avLst/>
          </a:prstGeom>
          <a:noFill/>
        </p:spPr>
        <p:txBody>
          <a:bodyPr wrap="square" rtlCol="0">
            <a:spAutoFit/>
          </a:bodyPr>
          <a:lstStyle/>
          <a:p>
            <a:r>
              <a:rPr lang="es-ES" sz="2000" dirty="0">
                <a:latin typeface="Century Gothic" panose="020B0502020202020204" pitchFamily="34" charset="0"/>
              </a:rPr>
              <a:t>Tipos de inteligencia artificial</a:t>
            </a:r>
            <a:endParaRPr lang="es-CO" sz="2000" dirty="0">
              <a:latin typeface="Century Gothic" panose="020B0502020202020204" pitchFamily="34" charset="0"/>
            </a:endParaRPr>
          </a:p>
        </p:txBody>
      </p:sp>
    </p:spTree>
    <p:extLst>
      <p:ext uri="{BB962C8B-B14F-4D97-AF65-F5344CB8AC3E}">
        <p14:creationId xmlns:p14="http://schemas.microsoft.com/office/powerpoint/2010/main" val="367853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6;p17">
            <a:extLst>
              <a:ext uri="{FF2B5EF4-FFF2-40B4-BE49-F238E27FC236}">
                <a16:creationId xmlns:a16="http://schemas.microsoft.com/office/drawing/2014/main" id="{221E7440-08E8-9C5C-A705-1F0BA7312D51}"/>
              </a:ext>
            </a:extLst>
          </p:cNvPr>
          <p:cNvSpPr txBox="1"/>
          <p:nvPr/>
        </p:nvSpPr>
        <p:spPr>
          <a:xfrm>
            <a:off x="524437" y="2259106"/>
            <a:ext cx="11349316" cy="1828800"/>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ctr"/>
            <a:r>
              <a:rPr lang="es-ES" sz="6600" dirty="0">
                <a:sym typeface="Montserrat"/>
              </a:rPr>
              <a:t>Y más baratos y exequibles por todas las personas</a:t>
            </a:r>
            <a:endParaRPr lang="es-ES" sz="4000" dirty="0">
              <a:sym typeface="Montserrat"/>
            </a:endParaRPr>
          </a:p>
        </p:txBody>
      </p:sp>
    </p:spTree>
    <p:extLst>
      <p:ext uri="{BB962C8B-B14F-4D97-AF65-F5344CB8AC3E}">
        <p14:creationId xmlns:p14="http://schemas.microsoft.com/office/powerpoint/2010/main" val="2878248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2D257170-DC69-429D-A131-2A750F9AB646}"/>
              </a:ext>
            </a:extLst>
          </p:cNvPr>
          <p:cNvSpPr txBox="1">
            <a:spLocks/>
          </p:cNvSpPr>
          <p:nvPr/>
        </p:nvSpPr>
        <p:spPr>
          <a:xfrm>
            <a:off x="1534356" y="1570965"/>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rgbClr val="E24BFF"/>
                </a:solidFill>
                <a:latin typeface="Calibri" panose="020F0502020204030204" pitchFamily="34" charset="0"/>
                <a:cs typeface="Calibri" panose="020F0502020204030204" pitchFamily="34" charset="0"/>
              </a:rPr>
              <a:t>3</a:t>
            </a:r>
            <a:endParaRPr lang="es-CO" sz="35000" b="1" dirty="0">
              <a:solidFill>
                <a:srgbClr val="E24BFF"/>
              </a:solidFill>
              <a:latin typeface="Calibri" panose="020F0502020204030204" pitchFamily="34" charset="0"/>
              <a:cs typeface="Calibri" panose="020F0502020204030204" pitchFamily="34" charset="0"/>
            </a:endParaRPr>
          </a:p>
        </p:txBody>
      </p:sp>
      <p:sp>
        <p:nvSpPr>
          <p:cNvPr id="3" name="Google Shape;599;p39">
            <a:extLst>
              <a:ext uri="{FF2B5EF4-FFF2-40B4-BE49-F238E27FC236}">
                <a16:creationId xmlns:a16="http://schemas.microsoft.com/office/drawing/2014/main" id="{7BA02663-A2CF-462E-9E04-DF5437FDEE71}"/>
              </a:ext>
            </a:extLst>
          </p:cNvPr>
          <p:cNvSpPr txBox="1">
            <a:spLocks/>
          </p:cNvSpPr>
          <p:nvPr/>
        </p:nvSpPr>
        <p:spPr>
          <a:xfrm>
            <a:off x="6763871" y="1748118"/>
            <a:ext cx="5567082" cy="356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algn="l"/>
            <a:r>
              <a:rPr lang="es-ES" sz="7200" dirty="0">
                <a:solidFill>
                  <a:srgbClr val="182277"/>
                </a:solidFill>
                <a:latin typeface="Century Gothic" panose="020B0502020202020204" pitchFamily="34" charset="0"/>
              </a:rPr>
              <a:t>Tipos de inteligencia artificial</a:t>
            </a:r>
            <a:endParaRPr lang="es-CO" sz="4000" dirty="0">
              <a:solidFill>
                <a:srgbClr val="182277"/>
              </a:solidFill>
              <a:latin typeface="Century Gothic" panose="020B0502020202020204" pitchFamily="34" charset="0"/>
            </a:endParaRPr>
          </a:p>
        </p:txBody>
      </p:sp>
      <p:pic>
        <p:nvPicPr>
          <p:cNvPr id="4" name="Imagen 3">
            <a:extLst>
              <a:ext uri="{FF2B5EF4-FFF2-40B4-BE49-F238E27FC236}">
                <a16:creationId xmlns:a16="http://schemas.microsoft.com/office/drawing/2014/main" id="{8D00F383-FD2C-3BA6-96FC-C657DB0BD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169" y="1570965"/>
            <a:ext cx="1006056" cy="1170310"/>
          </a:xfrm>
          <a:prstGeom prst="rect">
            <a:avLst/>
          </a:prstGeom>
        </p:spPr>
      </p:pic>
    </p:spTree>
    <p:extLst>
      <p:ext uri="{BB962C8B-B14F-4D97-AF65-F5344CB8AC3E}">
        <p14:creationId xmlns:p14="http://schemas.microsoft.com/office/powerpoint/2010/main" val="2082056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2750C9-A9D5-992A-68F8-557907BB8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021" y="436408"/>
            <a:ext cx="9821251" cy="5985184"/>
          </a:xfrm>
          <a:prstGeom prst="rect">
            <a:avLst/>
          </a:prstGeom>
        </p:spPr>
      </p:pic>
    </p:spTree>
    <p:extLst>
      <p:ext uri="{BB962C8B-B14F-4D97-AF65-F5344CB8AC3E}">
        <p14:creationId xmlns:p14="http://schemas.microsoft.com/office/powerpoint/2010/main" val="141124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2D257170-DC69-429D-A131-2A750F9AB646}"/>
              </a:ext>
            </a:extLst>
          </p:cNvPr>
          <p:cNvSpPr txBox="1">
            <a:spLocks/>
          </p:cNvSpPr>
          <p:nvPr/>
        </p:nvSpPr>
        <p:spPr>
          <a:xfrm>
            <a:off x="1534356" y="1570965"/>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rgbClr val="00D8FF"/>
                </a:solidFill>
                <a:latin typeface="Calibri" panose="020F0502020204030204" pitchFamily="34" charset="0"/>
                <a:cs typeface="Calibri" panose="020F0502020204030204" pitchFamily="34" charset="0"/>
              </a:rPr>
              <a:t>4</a:t>
            </a:r>
            <a:endParaRPr lang="es-CO" sz="35000" b="1" dirty="0">
              <a:solidFill>
                <a:srgbClr val="00D8FF"/>
              </a:solidFill>
              <a:latin typeface="Calibri" panose="020F0502020204030204" pitchFamily="34" charset="0"/>
              <a:cs typeface="Calibri" panose="020F0502020204030204" pitchFamily="34" charset="0"/>
            </a:endParaRPr>
          </a:p>
        </p:txBody>
      </p:sp>
      <p:sp>
        <p:nvSpPr>
          <p:cNvPr id="3" name="Google Shape;599;p39">
            <a:extLst>
              <a:ext uri="{FF2B5EF4-FFF2-40B4-BE49-F238E27FC236}">
                <a16:creationId xmlns:a16="http://schemas.microsoft.com/office/drawing/2014/main" id="{7BA02663-A2CF-462E-9E04-DF5437FDEE71}"/>
              </a:ext>
            </a:extLst>
          </p:cNvPr>
          <p:cNvSpPr txBox="1">
            <a:spLocks/>
          </p:cNvSpPr>
          <p:nvPr/>
        </p:nvSpPr>
        <p:spPr>
          <a:xfrm>
            <a:off x="6763871" y="1748118"/>
            <a:ext cx="5567082" cy="356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algn="l"/>
            <a:r>
              <a:rPr lang="es-ES" sz="6000" dirty="0">
                <a:solidFill>
                  <a:srgbClr val="182277"/>
                </a:solidFill>
                <a:latin typeface="Century Gothic" panose="020B0502020202020204" pitchFamily="34" charset="0"/>
              </a:rPr>
              <a:t>Herramientas </a:t>
            </a:r>
          </a:p>
          <a:p>
            <a:pPr algn="l"/>
            <a:r>
              <a:rPr lang="es-ES" sz="5400" dirty="0">
                <a:solidFill>
                  <a:srgbClr val="182277"/>
                </a:solidFill>
                <a:latin typeface="Century Gothic" panose="020B0502020202020204" pitchFamily="34" charset="0"/>
              </a:rPr>
              <a:t>que usan I.A</a:t>
            </a:r>
            <a:endParaRPr lang="es-CO" sz="2800" dirty="0">
              <a:solidFill>
                <a:srgbClr val="182277"/>
              </a:solidFill>
              <a:latin typeface="Century Gothic" panose="020B0502020202020204" pitchFamily="34" charset="0"/>
            </a:endParaRPr>
          </a:p>
        </p:txBody>
      </p:sp>
      <p:pic>
        <p:nvPicPr>
          <p:cNvPr id="4" name="Imagen 3">
            <a:extLst>
              <a:ext uri="{FF2B5EF4-FFF2-40B4-BE49-F238E27FC236}">
                <a16:creationId xmlns:a16="http://schemas.microsoft.com/office/drawing/2014/main" id="{6D5C8A05-DDD0-E30E-E4D6-D47FE47D3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426" y="1300471"/>
            <a:ext cx="1041799" cy="1187651"/>
          </a:xfrm>
          <a:prstGeom prst="rect">
            <a:avLst/>
          </a:prstGeom>
        </p:spPr>
      </p:pic>
    </p:spTree>
    <p:extLst>
      <p:ext uri="{BB962C8B-B14F-4D97-AF65-F5344CB8AC3E}">
        <p14:creationId xmlns:p14="http://schemas.microsoft.com/office/powerpoint/2010/main" val="3787696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2E182587-4F7B-05E0-C482-6555B5E7304B}"/>
              </a:ext>
            </a:extLst>
          </p:cNvPr>
          <p:cNvSpPr txBox="1"/>
          <p:nvPr/>
        </p:nvSpPr>
        <p:spPr>
          <a:xfrm>
            <a:off x="4211172" y="5445189"/>
            <a:ext cx="6098240"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CO" sz="3600" dirty="0"/>
              <a:t>https://logogalleria.com/es/app</a:t>
            </a:r>
          </a:p>
        </p:txBody>
      </p:sp>
      <p:pic>
        <p:nvPicPr>
          <p:cNvPr id="7" name="Imagen 6">
            <a:extLst>
              <a:ext uri="{FF2B5EF4-FFF2-40B4-BE49-F238E27FC236}">
                <a16:creationId xmlns:a16="http://schemas.microsoft.com/office/drawing/2014/main" id="{8DE1C11A-6693-4ED3-E76C-3ED8B5EB117D}"/>
              </a:ext>
            </a:extLst>
          </p:cNvPr>
          <p:cNvPicPr>
            <a:picLocks noChangeAspect="1"/>
          </p:cNvPicPr>
          <p:nvPr/>
        </p:nvPicPr>
        <p:blipFill>
          <a:blip r:embed="rId2"/>
          <a:stretch>
            <a:fillRect/>
          </a:stretch>
        </p:blipFill>
        <p:spPr>
          <a:xfrm>
            <a:off x="578224" y="699246"/>
            <a:ext cx="10309412" cy="4588805"/>
          </a:xfrm>
          <a:prstGeom prst="rect">
            <a:avLst/>
          </a:prstGeom>
        </p:spPr>
      </p:pic>
    </p:spTree>
    <p:extLst>
      <p:ext uri="{BB962C8B-B14F-4D97-AF65-F5344CB8AC3E}">
        <p14:creationId xmlns:p14="http://schemas.microsoft.com/office/powerpoint/2010/main" val="1326965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2E182587-4F7B-05E0-C482-6555B5E7304B}"/>
              </a:ext>
            </a:extLst>
          </p:cNvPr>
          <p:cNvSpPr txBox="1"/>
          <p:nvPr/>
        </p:nvSpPr>
        <p:spPr>
          <a:xfrm>
            <a:off x="741831" y="5713009"/>
            <a:ext cx="6098240"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CO" sz="3600" dirty="0"/>
              <a:t>https://www.remove.bg/</a:t>
            </a:r>
          </a:p>
        </p:txBody>
      </p:sp>
      <p:pic>
        <p:nvPicPr>
          <p:cNvPr id="3" name="Imagen 2">
            <a:extLst>
              <a:ext uri="{FF2B5EF4-FFF2-40B4-BE49-F238E27FC236}">
                <a16:creationId xmlns:a16="http://schemas.microsoft.com/office/drawing/2014/main" id="{38711F71-FEE5-6E75-5512-FD87EFDA4617}"/>
              </a:ext>
            </a:extLst>
          </p:cNvPr>
          <p:cNvPicPr>
            <a:picLocks noChangeAspect="1"/>
          </p:cNvPicPr>
          <p:nvPr/>
        </p:nvPicPr>
        <p:blipFill>
          <a:blip r:embed="rId2"/>
          <a:stretch>
            <a:fillRect/>
          </a:stretch>
        </p:blipFill>
        <p:spPr>
          <a:xfrm>
            <a:off x="638036" y="431426"/>
            <a:ext cx="10406622" cy="5122738"/>
          </a:xfrm>
          <a:prstGeom prst="rect">
            <a:avLst/>
          </a:prstGeom>
        </p:spPr>
      </p:pic>
    </p:spTree>
    <p:extLst>
      <p:ext uri="{BB962C8B-B14F-4D97-AF65-F5344CB8AC3E}">
        <p14:creationId xmlns:p14="http://schemas.microsoft.com/office/powerpoint/2010/main" val="160720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2E182587-4F7B-05E0-C482-6555B5E7304B}"/>
              </a:ext>
            </a:extLst>
          </p:cNvPr>
          <p:cNvSpPr txBox="1"/>
          <p:nvPr/>
        </p:nvSpPr>
        <p:spPr>
          <a:xfrm>
            <a:off x="4278408" y="5801971"/>
            <a:ext cx="5744554"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r"/>
            <a:r>
              <a:rPr lang="es-CO" sz="3600" dirty="0"/>
              <a:t>https://videomaker.me/app</a:t>
            </a:r>
          </a:p>
        </p:txBody>
      </p:sp>
      <p:pic>
        <p:nvPicPr>
          <p:cNvPr id="3" name="Imagen 2">
            <a:extLst>
              <a:ext uri="{FF2B5EF4-FFF2-40B4-BE49-F238E27FC236}">
                <a16:creationId xmlns:a16="http://schemas.microsoft.com/office/drawing/2014/main" id="{56FA440E-7AEE-54F0-61B1-46070DBDB3B7}"/>
              </a:ext>
            </a:extLst>
          </p:cNvPr>
          <p:cNvPicPr>
            <a:picLocks noChangeAspect="1"/>
          </p:cNvPicPr>
          <p:nvPr/>
        </p:nvPicPr>
        <p:blipFill>
          <a:blip r:embed="rId2"/>
          <a:stretch>
            <a:fillRect/>
          </a:stretch>
        </p:blipFill>
        <p:spPr>
          <a:xfrm>
            <a:off x="2169038" y="699246"/>
            <a:ext cx="7853924" cy="4992674"/>
          </a:xfrm>
          <a:prstGeom prst="rect">
            <a:avLst/>
          </a:prstGeom>
        </p:spPr>
      </p:pic>
    </p:spTree>
    <p:extLst>
      <p:ext uri="{BB962C8B-B14F-4D97-AF65-F5344CB8AC3E}">
        <p14:creationId xmlns:p14="http://schemas.microsoft.com/office/powerpoint/2010/main" val="295178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2E182587-4F7B-05E0-C482-6555B5E7304B}"/>
              </a:ext>
            </a:extLst>
          </p:cNvPr>
          <p:cNvSpPr txBox="1"/>
          <p:nvPr/>
        </p:nvSpPr>
        <p:spPr>
          <a:xfrm>
            <a:off x="497541" y="5445189"/>
            <a:ext cx="6907306"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CO" sz="3600" dirty="0"/>
              <a:t>https://remaker.ai/face-swap-free/</a:t>
            </a:r>
          </a:p>
        </p:txBody>
      </p:sp>
      <p:pic>
        <p:nvPicPr>
          <p:cNvPr id="3" name="Imagen 2">
            <a:extLst>
              <a:ext uri="{FF2B5EF4-FFF2-40B4-BE49-F238E27FC236}">
                <a16:creationId xmlns:a16="http://schemas.microsoft.com/office/drawing/2014/main" id="{8F877CF2-ED4E-826A-FE38-D103C94951CF}"/>
              </a:ext>
            </a:extLst>
          </p:cNvPr>
          <p:cNvPicPr>
            <a:picLocks noChangeAspect="1"/>
          </p:cNvPicPr>
          <p:nvPr/>
        </p:nvPicPr>
        <p:blipFill>
          <a:blip r:embed="rId2"/>
          <a:stretch>
            <a:fillRect/>
          </a:stretch>
        </p:blipFill>
        <p:spPr>
          <a:xfrm>
            <a:off x="497541" y="699246"/>
            <a:ext cx="10206348" cy="4507678"/>
          </a:xfrm>
          <a:prstGeom prst="rect">
            <a:avLst/>
          </a:prstGeom>
        </p:spPr>
      </p:pic>
    </p:spTree>
    <p:extLst>
      <p:ext uri="{BB962C8B-B14F-4D97-AF65-F5344CB8AC3E}">
        <p14:creationId xmlns:p14="http://schemas.microsoft.com/office/powerpoint/2010/main" val="295405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2E182587-4F7B-05E0-C482-6555B5E7304B}"/>
              </a:ext>
            </a:extLst>
          </p:cNvPr>
          <p:cNvSpPr txBox="1"/>
          <p:nvPr/>
        </p:nvSpPr>
        <p:spPr>
          <a:xfrm>
            <a:off x="4412099" y="5551310"/>
            <a:ext cx="6098240"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r"/>
            <a:r>
              <a:rPr lang="es-CO" sz="3600" dirty="0"/>
              <a:t>https://texttospeech.im/es</a:t>
            </a:r>
          </a:p>
        </p:txBody>
      </p:sp>
      <p:pic>
        <p:nvPicPr>
          <p:cNvPr id="3" name="Imagen 2">
            <a:extLst>
              <a:ext uri="{FF2B5EF4-FFF2-40B4-BE49-F238E27FC236}">
                <a16:creationId xmlns:a16="http://schemas.microsoft.com/office/drawing/2014/main" id="{49BAC541-4B1A-EF83-4C2F-93EC221F9C95}"/>
              </a:ext>
            </a:extLst>
          </p:cNvPr>
          <p:cNvPicPr>
            <a:picLocks noChangeAspect="1"/>
          </p:cNvPicPr>
          <p:nvPr/>
        </p:nvPicPr>
        <p:blipFill>
          <a:blip r:embed="rId2"/>
          <a:stretch>
            <a:fillRect/>
          </a:stretch>
        </p:blipFill>
        <p:spPr>
          <a:xfrm>
            <a:off x="416858" y="949907"/>
            <a:ext cx="10093481" cy="4481835"/>
          </a:xfrm>
          <a:prstGeom prst="rect">
            <a:avLst/>
          </a:prstGeom>
        </p:spPr>
      </p:pic>
    </p:spTree>
    <p:extLst>
      <p:ext uri="{BB962C8B-B14F-4D97-AF65-F5344CB8AC3E}">
        <p14:creationId xmlns:p14="http://schemas.microsoft.com/office/powerpoint/2010/main" val="3321360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2D257170-DC69-429D-A131-2A750F9AB646}"/>
              </a:ext>
            </a:extLst>
          </p:cNvPr>
          <p:cNvSpPr txBox="1">
            <a:spLocks/>
          </p:cNvSpPr>
          <p:nvPr/>
        </p:nvSpPr>
        <p:spPr>
          <a:xfrm>
            <a:off x="1534356" y="1570965"/>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rgbClr val="47D7AC"/>
                </a:solidFill>
                <a:latin typeface="Calibri" panose="020F0502020204030204" pitchFamily="34" charset="0"/>
                <a:cs typeface="Calibri" panose="020F0502020204030204" pitchFamily="34" charset="0"/>
              </a:rPr>
              <a:t>5</a:t>
            </a:r>
            <a:endParaRPr lang="es-CO" sz="35000" b="1" dirty="0">
              <a:solidFill>
                <a:srgbClr val="47D7AC"/>
              </a:solidFill>
              <a:latin typeface="Calibri" panose="020F0502020204030204" pitchFamily="34" charset="0"/>
              <a:cs typeface="Calibri" panose="020F0502020204030204" pitchFamily="34" charset="0"/>
            </a:endParaRPr>
          </a:p>
        </p:txBody>
      </p:sp>
      <p:sp>
        <p:nvSpPr>
          <p:cNvPr id="3" name="Google Shape;599;p39">
            <a:extLst>
              <a:ext uri="{FF2B5EF4-FFF2-40B4-BE49-F238E27FC236}">
                <a16:creationId xmlns:a16="http://schemas.microsoft.com/office/drawing/2014/main" id="{7BA02663-A2CF-462E-9E04-DF5437FDEE71}"/>
              </a:ext>
            </a:extLst>
          </p:cNvPr>
          <p:cNvSpPr txBox="1">
            <a:spLocks/>
          </p:cNvSpPr>
          <p:nvPr/>
        </p:nvSpPr>
        <p:spPr>
          <a:xfrm>
            <a:off x="6763871" y="1748118"/>
            <a:ext cx="5567082" cy="356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algn="l"/>
            <a:r>
              <a:rPr lang="es-ES" sz="6000" dirty="0">
                <a:solidFill>
                  <a:srgbClr val="182277"/>
                </a:solidFill>
                <a:latin typeface="Century Gothic" panose="020B0502020202020204" pitchFamily="34" charset="0"/>
              </a:rPr>
              <a:t>Listado de herramientas</a:t>
            </a:r>
          </a:p>
          <a:p>
            <a:pPr algn="l"/>
            <a:r>
              <a:rPr lang="es-ES" sz="6000" dirty="0">
                <a:solidFill>
                  <a:srgbClr val="182277"/>
                </a:solidFill>
                <a:latin typeface="Century Gothic" panose="020B0502020202020204" pitchFamily="34" charset="0"/>
              </a:rPr>
              <a:t>gratuitas</a:t>
            </a:r>
            <a:endParaRPr lang="es-CO" sz="2800" dirty="0">
              <a:solidFill>
                <a:srgbClr val="182277"/>
              </a:solidFill>
              <a:latin typeface="Century Gothic" panose="020B0502020202020204" pitchFamily="34" charset="0"/>
            </a:endParaRPr>
          </a:p>
        </p:txBody>
      </p:sp>
      <p:pic>
        <p:nvPicPr>
          <p:cNvPr id="5" name="Imagen 4">
            <a:extLst>
              <a:ext uri="{FF2B5EF4-FFF2-40B4-BE49-F238E27FC236}">
                <a16:creationId xmlns:a16="http://schemas.microsoft.com/office/drawing/2014/main" id="{8DE085C1-6E9B-E3B2-44FD-4928543D0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3" y="1050168"/>
            <a:ext cx="1203362" cy="1395900"/>
          </a:xfrm>
          <a:prstGeom prst="rect">
            <a:avLst/>
          </a:prstGeom>
        </p:spPr>
      </p:pic>
    </p:spTree>
    <p:extLst>
      <p:ext uri="{BB962C8B-B14F-4D97-AF65-F5344CB8AC3E}">
        <p14:creationId xmlns:p14="http://schemas.microsoft.com/office/powerpoint/2010/main" val="185559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2;p39">
            <a:extLst>
              <a:ext uri="{FF2B5EF4-FFF2-40B4-BE49-F238E27FC236}">
                <a16:creationId xmlns:a16="http://schemas.microsoft.com/office/drawing/2014/main" id="{078C68BC-C910-429A-8D27-BD8906446424}"/>
              </a:ext>
            </a:extLst>
          </p:cNvPr>
          <p:cNvSpPr txBox="1">
            <a:spLocks/>
          </p:cNvSpPr>
          <p:nvPr/>
        </p:nvSpPr>
        <p:spPr>
          <a:xfrm>
            <a:off x="395870" y="383628"/>
            <a:ext cx="7506000" cy="5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Josefin Sans Thin"/>
              <a:buNone/>
              <a:defRPr sz="3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3500"/>
              <a:buFont typeface="Josefin Sans Thin"/>
              <a:buNone/>
              <a:tabLst/>
              <a:defRPr/>
            </a:pPr>
            <a:r>
              <a:rPr kumimoji="0" lang="es-CO" sz="4800" b="1" i="0" u="none" strike="noStrike" kern="0" cap="none" spc="0" normalizeH="0" baseline="0" noProof="0" dirty="0">
                <a:ln>
                  <a:noFill/>
                </a:ln>
                <a:solidFill>
                  <a:srgbClr val="0F1C7A"/>
                </a:solidFill>
                <a:effectLst/>
                <a:uLnTx/>
                <a:uFillTx/>
                <a:latin typeface="Century Gothic" panose="020B0502020202020204" pitchFamily="34" charset="0"/>
                <a:sym typeface="Josefin Sans Thin"/>
              </a:rPr>
              <a:t>Agenda</a:t>
            </a:r>
          </a:p>
        </p:txBody>
      </p:sp>
      <p:sp>
        <p:nvSpPr>
          <p:cNvPr id="3" name="Google Shape;596;p39">
            <a:extLst>
              <a:ext uri="{FF2B5EF4-FFF2-40B4-BE49-F238E27FC236}">
                <a16:creationId xmlns:a16="http://schemas.microsoft.com/office/drawing/2014/main" id="{CF17921B-DB82-41DB-8CB3-4A9725510829}"/>
              </a:ext>
            </a:extLst>
          </p:cNvPr>
          <p:cNvSpPr txBox="1">
            <a:spLocks/>
          </p:cNvSpPr>
          <p:nvPr/>
        </p:nvSpPr>
        <p:spPr>
          <a:xfrm>
            <a:off x="2848997" y="3046461"/>
            <a:ext cx="608700" cy="597900"/>
          </a:xfrm>
          <a:prstGeom prst="rect">
            <a:avLst/>
          </a:prstGeom>
          <a:solidFill>
            <a:srgbClr val="008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FFFFFF"/>
                </a:solidFill>
                <a:latin typeface="+mn-lt"/>
              </a:rPr>
              <a:t>6</a:t>
            </a:r>
            <a:endParaRPr kumimoji="0" lang="en" sz="2800" b="0" i="0" u="none" strike="noStrike" kern="0" cap="none" spc="0" normalizeH="0" baseline="0" noProof="0" dirty="0">
              <a:ln>
                <a:noFill/>
              </a:ln>
              <a:solidFill>
                <a:srgbClr val="FFFFFF"/>
              </a:solidFill>
              <a:effectLst/>
              <a:uLnTx/>
              <a:uFillTx/>
              <a:latin typeface="+mn-lt"/>
              <a:sym typeface="Josefin Sans Thin"/>
            </a:endParaRPr>
          </a:p>
        </p:txBody>
      </p:sp>
      <p:sp>
        <p:nvSpPr>
          <p:cNvPr id="4" name="Google Shape;598;p39">
            <a:extLst>
              <a:ext uri="{FF2B5EF4-FFF2-40B4-BE49-F238E27FC236}">
                <a16:creationId xmlns:a16="http://schemas.microsoft.com/office/drawing/2014/main" id="{1706F7A5-A137-443C-A32B-D4BE00D80302}"/>
              </a:ext>
            </a:extLst>
          </p:cNvPr>
          <p:cNvSpPr txBox="1">
            <a:spLocks/>
          </p:cNvSpPr>
          <p:nvPr/>
        </p:nvSpPr>
        <p:spPr>
          <a:xfrm>
            <a:off x="2848997" y="2086533"/>
            <a:ext cx="608700" cy="597900"/>
          </a:xfrm>
          <a:prstGeom prst="rect">
            <a:avLst/>
          </a:prstGeom>
          <a:solidFill>
            <a:srgbClr val="E24B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FFFFFF"/>
                </a:solidFill>
                <a:latin typeface="+mn-lt"/>
              </a:rPr>
              <a:t>5</a:t>
            </a:r>
            <a:endParaRPr kumimoji="0" lang="en" sz="2800" b="0" i="0" u="none" strike="noStrike" kern="0" cap="none" spc="0" normalizeH="0" baseline="0" noProof="0" dirty="0">
              <a:ln>
                <a:noFill/>
              </a:ln>
              <a:solidFill>
                <a:srgbClr val="FFFFFF"/>
              </a:solidFill>
              <a:effectLst/>
              <a:uLnTx/>
              <a:uFillTx/>
              <a:latin typeface="+mn-lt"/>
              <a:sym typeface="Josefin Sans Thin"/>
            </a:endParaRPr>
          </a:p>
        </p:txBody>
      </p:sp>
      <p:sp>
        <p:nvSpPr>
          <p:cNvPr id="10" name="Google Shape;596;p39">
            <a:extLst>
              <a:ext uri="{FF2B5EF4-FFF2-40B4-BE49-F238E27FC236}">
                <a16:creationId xmlns:a16="http://schemas.microsoft.com/office/drawing/2014/main" id="{09ADB6F3-EE4F-4374-ACC7-3E3E81568560}"/>
              </a:ext>
            </a:extLst>
          </p:cNvPr>
          <p:cNvSpPr txBox="1">
            <a:spLocks/>
          </p:cNvSpPr>
          <p:nvPr/>
        </p:nvSpPr>
        <p:spPr>
          <a:xfrm>
            <a:off x="2860720" y="5126137"/>
            <a:ext cx="608700" cy="597900"/>
          </a:xfrm>
          <a:prstGeom prst="rect">
            <a:avLst/>
          </a:prstGeom>
          <a:solidFill>
            <a:srgbClr val="1822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FFFFFF"/>
                </a:solidFill>
                <a:effectLst/>
                <a:uLnTx/>
                <a:uFillTx/>
                <a:latin typeface="+mn-lt"/>
                <a:sym typeface="Josefin Sans Thin"/>
              </a:rPr>
              <a:t>8</a:t>
            </a:r>
          </a:p>
        </p:txBody>
      </p:sp>
      <p:sp>
        <p:nvSpPr>
          <p:cNvPr id="11" name="Google Shape;598;p39">
            <a:extLst>
              <a:ext uri="{FF2B5EF4-FFF2-40B4-BE49-F238E27FC236}">
                <a16:creationId xmlns:a16="http://schemas.microsoft.com/office/drawing/2014/main" id="{D46867E5-8694-4EFD-9744-D32F39158AB5}"/>
              </a:ext>
            </a:extLst>
          </p:cNvPr>
          <p:cNvSpPr txBox="1">
            <a:spLocks/>
          </p:cNvSpPr>
          <p:nvPr/>
        </p:nvSpPr>
        <p:spPr>
          <a:xfrm>
            <a:off x="2860720" y="4025529"/>
            <a:ext cx="608700" cy="597900"/>
          </a:xfrm>
          <a:prstGeom prst="rect">
            <a:avLst/>
          </a:prstGeom>
          <a:solidFill>
            <a:srgbClr val="00D8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0F1C7A"/>
                </a:solidFill>
                <a:effectLst/>
                <a:uLnTx/>
                <a:uFillTx/>
                <a:latin typeface="+mn-lt"/>
                <a:sym typeface="Josefin Sans Thin"/>
              </a:rPr>
              <a:t>7</a:t>
            </a:r>
          </a:p>
        </p:txBody>
      </p:sp>
      <p:sp>
        <p:nvSpPr>
          <p:cNvPr id="19" name="CuadroTexto 18">
            <a:extLst>
              <a:ext uri="{FF2B5EF4-FFF2-40B4-BE49-F238E27FC236}">
                <a16:creationId xmlns:a16="http://schemas.microsoft.com/office/drawing/2014/main" id="{6096B310-A6EB-4A70-8D19-B844D1F72D55}"/>
              </a:ext>
            </a:extLst>
          </p:cNvPr>
          <p:cNvSpPr txBox="1"/>
          <p:nvPr/>
        </p:nvSpPr>
        <p:spPr>
          <a:xfrm>
            <a:off x="378919" y="1114451"/>
            <a:ext cx="7266726" cy="400110"/>
          </a:xfrm>
          <a:prstGeom prst="rect">
            <a:avLst/>
          </a:prstGeom>
          <a:noFill/>
        </p:spPr>
        <p:txBody>
          <a:bodyPr wrap="square" rtlCol="0">
            <a:spAutoFit/>
          </a:bodyPr>
          <a:lstStyle/>
          <a:p>
            <a:r>
              <a:rPr lang="es-ES" sz="2000" dirty="0">
                <a:latin typeface="Century Gothic" panose="020B0502020202020204" pitchFamily="34" charset="0"/>
              </a:rPr>
              <a:t>Lista de las actividades que realizaremos el día de hoy </a:t>
            </a:r>
            <a:endParaRPr lang="es-CO" sz="2000" dirty="0">
              <a:latin typeface="Century Gothic" panose="020B0502020202020204" pitchFamily="34" charset="0"/>
            </a:endParaRPr>
          </a:p>
        </p:txBody>
      </p:sp>
      <p:sp>
        <p:nvSpPr>
          <p:cNvPr id="5" name="CuadroTexto 4">
            <a:extLst>
              <a:ext uri="{FF2B5EF4-FFF2-40B4-BE49-F238E27FC236}">
                <a16:creationId xmlns:a16="http://schemas.microsoft.com/office/drawing/2014/main" id="{868018AC-952B-E9C0-AA68-CED3E53FC94F}"/>
              </a:ext>
            </a:extLst>
          </p:cNvPr>
          <p:cNvSpPr txBox="1"/>
          <p:nvPr/>
        </p:nvSpPr>
        <p:spPr>
          <a:xfrm>
            <a:off x="3570354" y="2185428"/>
            <a:ext cx="7266726" cy="400110"/>
          </a:xfrm>
          <a:prstGeom prst="rect">
            <a:avLst/>
          </a:prstGeom>
          <a:noFill/>
        </p:spPr>
        <p:txBody>
          <a:bodyPr wrap="square" rtlCol="0">
            <a:spAutoFit/>
          </a:bodyPr>
          <a:lstStyle/>
          <a:p>
            <a:r>
              <a:rPr lang="es-ES" sz="2000" dirty="0">
                <a:latin typeface="Century Gothic" panose="020B0502020202020204" pitchFamily="34" charset="0"/>
              </a:rPr>
              <a:t>Herramientas prácticas que usan I.A</a:t>
            </a:r>
            <a:endParaRPr lang="es-CO" sz="2000" dirty="0">
              <a:latin typeface="Century Gothic" panose="020B0502020202020204" pitchFamily="34" charset="0"/>
            </a:endParaRPr>
          </a:p>
        </p:txBody>
      </p:sp>
      <p:sp>
        <p:nvSpPr>
          <p:cNvPr id="6" name="CuadroTexto 5">
            <a:extLst>
              <a:ext uri="{FF2B5EF4-FFF2-40B4-BE49-F238E27FC236}">
                <a16:creationId xmlns:a16="http://schemas.microsoft.com/office/drawing/2014/main" id="{7DECBEE2-B932-FA33-DDAF-9271E35C13C8}"/>
              </a:ext>
            </a:extLst>
          </p:cNvPr>
          <p:cNvSpPr txBox="1"/>
          <p:nvPr/>
        </p:nvSpPr>
        <p:spPr>
          <a:xfrm>
            <a:off x="3570354" y="3145356"/>
            <a:ext cx="7266726" cy="400110"/>
          </a:xfrm>
          <a:prstGeom prst="rect">
            <a:avLst/>
          </a:prstGeom>
          <a:noFill/>
        </p:spPr>
        <p:txBody>
          <a:bodyPr wrap="square" rtlCol="0">
            <a:spAutoFit/>
          </a:bodyPr>
          <a:lstStyle/>
          <a:p>
            <a:r>
              <a:rPr lang="es-ES" sz="2000" dirty="0">
                <a:latin typeface="Century Gothic" panose="020B0502020202020204" pitchFamily="34" charset="0"/>
              </a:rPr>
              <a:t>Listado de herramientas gratuitas</a:t>
            </a:r>
            <a:endParaRPr lang="es-CO" sz="2000" dirty="0">
              <a:latin typeface="Century Gothic" panose="020B0502020202020204" pitchFamily="34" charset="0"/>
            </a:endParaRPr>
          </a:p>
        </p:txBody>
      </p:sp>
      <p:sp>
        <p:nvSpPr>
          <p:cNvPr id="7" name="CuadroTexto 6">
            <a:extLst>
              <a:ext uri="{FF2B5EF4-FFF2-40B4-BE49-F238E27FC236}">
                <a16:creationId xmlns:a16="http://schemas.microsoft.com/office/drawing/2014/main" id="{C442B33C-93C8-04CD-6289-2BCB03430D9B}"/>
              </a:ext>
            </a:extLst>
          </p:cNvPr>
          <p:cNvSpPr txBox="1"/>
          <p:nvPr/>
        </p:nvSpPr>
        <p:spPr>
          <a:xfrm>
            <a:off x="3570354" y="4065049"/>
            <a:ext cx="7266726" cy="400110"/>
          </a:xfrm>
          <a:prstGeom prst="rect">
            <a:avLst/>
          </a:prstGeom>
          <a:noFill/>
        </p:spPr>
        <p:txBody>
          <a:bodyPr wrap="square" rtlCol="0">
            <a:spAutoFit/>
          </a:bodyPr>
          <a:lstStyle/>
          <a:p>
            <a:r>
              <a:rPr lang="es-ES" sz="2000" dirty="0">
                <a:latin typeface="Century Gothic" panose="020B0502020202020204" pitchFamily="34" charset="0"/>
              </a:rPr>
              <a:t>¿Qué es un </a:t>
            </a:r>
            <a:r>
              <a:rPr lang="es-ES" sz="2000" dirty="0" err="1">
                <a:latin typeface="Century Gothic" panose="020B0502020202020204" pitchFamily="34" charset="0"/>
              </a:rPr>
              <a:t>prompt</a:t>
            </a:r>
            <a:r>
              <a:rPr lang="es-ES" sz="2000" dirty="0">
                <a:latin typeface="Century Gothic" panose="020B0502020202020204" pitchFamily="34" charset="0"/>
              </a:rPr>
              <a:t>?</a:t>
            </a:r>
            <a:endParaRPr lang="es-CO" sz="2000" dirty="0">
              <a:latin typeface="Century Gothic" panose="020B0502020202020204" pitchFamily="34" charset="0"/>
            </a:endParaRPr>
          </a:p>
        </p:txBody>
      </p:sp>
      <p:sp>
        <p:nvSpPr>
          <p:cNvPr id="8" name="CuadroTexto 7">
            <a:extLst>
              <a:ext uri="{FF2B5EF4-FFF2-40B4-BE49-F238E27FC236}">
                <a16:creationId xmlns:a16="http://schemas.microsoft.com/office/drawing/2014/main" id="{11ECFD30-4011-38EA-3ACA-62896914E41D}"/>
              </a:ext>
            </a:extLst>
          </p:cNvPr>
          <p:cNvSpPr txBox="1"/>
          <p:nvPr/>
        </p:nvSpPr>
        <p:spPr>
          <a:xfrm>
            <a:off x="3570354" y="5225032"/>
            <a:ext cx="7266726" cy="400110"/>
          </a:xfrm>
          <a:prstGeom prst="rect">
            <a:avLst/>
          </a:prstGeom>
          <a:noFill/>
        </p:spPr>
        <p:txBody>
          <a:bodyPr wrap="square" rtlCol="0">
            <a:spAutoFit/>
          </a:bodyPr>
          <a:lstStyle/>
          <a:p>
            <a:r>
              <a:rPr lang="es-MX" sz="2000" dirty="0">
                <a:latin typeface="Century Gothic" panose="020B0502020202020204" pitchFamily="34" charset="0"/>
              </a:rPr>
              <a:t>¿Cómo crear un buen </a:t>
            </a:r>
            <a:r>
              <a:rPr lang="es-MX" sz="2000" dirty="0" err="1">
                <a:latin typeface="Century Gothic" panose="020B0502020202020204" pitchFamily="34" charset="0"/>
              </a:rPr>
              <a:t>prompt</a:t>
            </a:r>
            <a:r>
              <a:rPr lang="es-MX" sz="2000" dirty="0">
                <a:latin typeface="Century Gothic" panose="020B0502020202020204" pitchFamily="34" charset="0"/>
              </a:rPr>
              <a:t>?</a:t>
            </a:r>
            <a:endParaRPr lang="es-CO" sz="2000" dirty="0">
              <a:latin typeface="Century Gothic" panose="020B0502020202020204" pitchFamily="34" charset="0"/>
            </a:endParaRPr>
          </a:p>
        </p:txBody>
      </p:sp>
    </p:spTree>
    <p:extLst>
      <p:ext uri="{BB962C8B-B14F-4D97-AF65-F5344CB8AC3E}">
        <p14:creationId xmlns:p14="http://schemas.microsoft.com/office/powerpoint/2010/main" val="2991631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6;p17">
            <a:extLst>
              <a:ext uri="{FF2B5EF4-FFF2-40B4-BE49-F238E27FC236}">
                <a16:creationId xmlns:a16="http://schemas.microsoft.com/office/drawing/2014/main" id="{49651F49-42C5-C42B-948B-ACBA508D7039}"/>
              </a:ext>
            </a:extLst>
          </p:cNvPr>
          <p:cNvSpPr txBox="1"/>
          <p:nvPr/>
        </p:nvSpPr>
        <p:spPr>
          <a:xfrm>
            <a:off x="4412099" y="5551310"/>
            <a:ext cx="6098240" cy="713565"/>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CO" sz="2800" dirty="0"/>
              <a:t>https://topai.tools/browse?pricing=free</a:t>
            </a:r>
          </a:p>
        </p:txBody>
      </p:sp>
      <p:pic>
        <p:nvPicPr>
          <p:cNvPr id="7" name="Imagen 6">
            <a:extLst>
              <a:ext uri="{FF2B5EF4-FFF2-40B4-BE49-F238E27FC236}">
                <a16:creationId xmlns:a16="http://schemas.microsoft.com/office/drawing/2014/main" id="{9AACE3F2-1BF5-AC7D-DC56-B04EC5480390}"/>
              </a:ext>
            </a:extLst>
          </p:cNvPr>
          <p:cNvPicPr>
            <a:picLocks noChangeAspect="1"/>
          </p:cNvPicPr>
          <p:nvPr/>
        </p:nvPicPr>
        <p:blipFill>
          <a:blip r:embed="rId2"/>
          <a:stretch>
            <a:fillRect/>
          </a:stretch>
        </p:blipFill>
        <p:spPr>
          <a:xfrm>
            <a:off x="336176" y="932929"/>
            <a:ext cx="10354235" cy="4239650"/>
          </a:xfrm>
          <a:prstGeom prst="rect">
            <a:avLst/>
          </a:prstGeom>
        </p:spPr>
      </p:pic>
    </p:spTree>
    <p:extLst>
      <p:ext uri="{BB962C8B-B14F-4D97-AF65-F5344CB8AC3E}">
        <p14:creationId xmlns:p14="http://schemas.microsoft.com/office/powerpoint/2010/main" val="62363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476;p17">
            <a:extLst>
              <a:ext uri="{FF2B5EF4-FFF2-40B4-BE49-F238E27FC236}">
                <a16:creationId xmlns:a16="http://schemas.microsoft.com/office/drawing/2014/main" id="{A12CEDD1-C1EE-4EF8-8785-869E53B93F93}"/>
              </a:ext>
            </a:extLst>
          </p:cNvPr>
          <p:cNvSpPr txBox="1"/>
          <p:nvPr/>
        </p:nvSpPr>
        <p:spPr>
          <a:xfrm>
            <a:off x="3119968" y="4248255"/>
            <a:ext cx="6817407" cy="969206"/>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pPr algn="r"/>
            <a:r>
              <a:rPr lang="es-ES" sz="6000" dirty="0">
                <a:sym typeface="Montserrat"/>
              </a:rPr>
              <a:t>¿Qué es un </a:t>
            </a:r>
            <a:r>
              <a:rPr lang="es-ES" sz="6000" dirty="0" err="1">
                <a:sym typeface="Montserrat"/>
              </a:rPr>
              <a:t>prompt</a:t>
            </a:r>
            <a:r>
              <a:rPr lang="es-ES" sz="6000" dirty="0">
                <a:sym typeface="Montserrat"/>
              </a:rPr>
              <a:t>?</a:t>
            </a:r>
          </a:p>
        </p:txBody>
      </p:sp>
      <p:sp>
        <p:nvSpPr>
          <p:cNvPr id="2" name="Título 7">
            <a:extLst>
              <a:ext uri="{FF2B5EF4-FFF2-40B4-BE49-F238E27FC236}">
                <a16:creationId xmlns:a16="http://schemas.microsoft.com/office/drawing/2014/main" id="{8F7E274D-B0D4-DC41-3D80-26A0E913AD3F}"/>
              </a:ext>
            </a:extLst>
          </p:cNvPr>
          <p:cNvSpPr txBox="1">
            <a:spLocks/>
          </p:cNvSpPr>
          <p:nvPr/>
        </p:nvSpPr>
        <p:spPr>
          <a:xfrm>
            <a:off x="0" y="-92518"/>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chemeClr val="accent4">
                    <a:lumMod val="20000"/>
                    <a:lumOff val="80000"/>
                  </a:schemeClr>
                </a:solidFill>
                <a:latin typeface="Calibri" panose="020F0502020204030204" pitchFamily="34" charset="0"/>
                <a:cs typeface="Calibri" panose="020F0502020204030204" pitchFamily="34" charset="0"/>
              </a:rPr>
              <a:t>6</a:t>
            </a:r>
            <a:endParaRPr lang="es-CO" sz="35000" b="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33" name="CuadroTexto 32">
            <a:extLst>
              <a:ext uri="{FF2B5EF4-FFF2-40B4-BE49-F238E27FC236}">
                <a16:creationId xmlns:a16="http://schemas.microsoft.com/office/drawing/2014/main" id="{789DA968-D804-4E5E-BC63-C4640D63FC84}"/>
              </a:ext>
            </a:extLst>
          </p:cNvPr>
          <p:cNvSpPr txBox="1"/>
          <p:nvPr/>
        </p:nvSpPr>
        <p:spPr>
          <a:xfrm>
            <a:off x="1075764" y="1964155"/>
            <a:ext cx="8861611" cy="1938992"/>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r>
              <a:rPr lang="es-MX" dirty="0"/>
              <a:t>Un texto o conjunto de instrucciones específicas que se proporcionan a un modelo de lenguaje, como GPT-3, para guiar su generación de texto en una dirección particular. Este texto puede ser una pregunta, una declaración incompleta, o incluso una serie de ejemplos de texto que sirven como entrada para que el modelo genere una respuesta coherente y relevante.</a:t>
            </a:r>
            <a:endParaRPr lang="es-CO" dirty="0"/>
          </a:p>
        </p:txBody>
      </p:sp>
      <p:pic>
        <p:nvPicPr>
          <p:cNvPr id="3" name="Imagen 2">
            <a:extLst>
              <a:ext uri="{FF2B5EF4-FFF2-40B4-BE49-F238E27FC236}">
                <a16:creationId xmlns:a16="http://schemas.microsoft.com/office/drawing/2014/main" id="{0CD8E3DB-11C7-5090-E690-3453E1CF8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5" y="1417538"/>
            <a:ext cx="635000" cy="723900"/>
          </a:xfrm>
          <a:prstGeom prst="rect">
            <a:avLst/>
          </a:prstGeom>
        </p:spPr>
      </p:pic>
    </p:spTree>
    <p:extLst>
      <p:ext uri="{BB962C8B-B14F-4D97-AF65-F5344CB8AC3E}">
        <p14:creationId xmlns:p14="http://schemas.microsoft.com/office/powerpoint/2010/main" val="2850358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6;p17">
            <a:extLst>
              <a:ext uri="{FF2B5EF4-FFF2-40B4-BE49-F238E27FC236}">
                <a16:creationId xmlns:a16="http://schemas.microsoft.com/office/drawing/2014/main" id="{4506BB0E-0882-AE15-5A6B-9FF0911295F3}"/>
              </a:ext>
            </a:extLst>
          </p:cNvPr>
          <p:cNvSpPr txBox="1"/>
          <p:nvPr/>
        </p:nvSpPr>
        <p:spPr>
          <a:xfrm>
            <a:off x="833968" y="711679"/>
            <a:ext cx="10421220" cy="969206"/>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400" dirty="0">
                <a:sym typeface="Montserrat"/>
              </a:rPr>
              <a:t>Recomendaciones para crear un buen </a:t>
            </a:r>
            <a:r>
              <a:rPr lang="es-ES" sz="4400" dirty="0" err="1">
                <a:sym typeface="Montserrat"/>
              </a:rPr>
              <a:t>prompt</a:t>
            </a:r>
            <a:endParaRPr lang="es-ES" sz="4400" dirty="0">
              <a:sym typeface="Montserrat"/>
            </a:endParaRPr>
          </a:p>
        </p:txBody>
      </p:sp>
      <p:sp>
        <p:nvSpPr>
          <p:cNvPr id="4" name="Título 7">
            <a:extLst>
              <a:ext uri="{FF2B5EF4-FFF2-40B4-BE49-F238E27FC236}">
                <a16:creationId xmlns:a16="http://schemas.microsoft.com/office/drawing/2014/main" id="{C74E9584-C15A-D168-0815-4B7A02FA6B5B}"/>
              </a:ext>
            </a:extLst>
          </p:cNvPr>
          <p:cNvSpPr txBox="1">
            <a:spLocks/>
          </p:cNvSpPr>
          <p:nvPr/>
        </p:nvSpPr>
        <p:spPr>
          <a:xfrm>
            <a:off x="8890840" y="2207336"/>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chemeClr val="accent5">
                    <a:lumMod val="20000"/>
                    <a:lumOff val="80000"/>
                  </a:schemeClr>
                </a:solidFill>
                <a:latin typeface="Calibri" panose="020F0502020204030204" pitchFamily="34" charset="0"/>
                <a:cs typeface="Calibri" panose="020F0502020204030204" pitchFamily="34" charset="0"/>
              </a:rPr>
              <a:t>7</a:t>
            </a:r>
            <a:endParaRPr lang="es-CO" sz="35000" b="1" dirty="0">
              <a:solidFill>
                <a:schemeClr val="accent5">
                  <a:lumMod val="20000"/>
                  <a:lumOff val="80000"/>
                </a:schemeClr>
              </a:solidFill>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5F724CF5-13BB-A8C5-E3B7-D2106FFAD80F}"/>
              </a:ext>
            </a:extLst>
          </p:cNvPr>
          <p:cNvSpPr txBox="1"/>
          <p:nvPr/>
        </p:nvSpPr>
        <p:spPr>
          <a:xfrm>
            <a:off x="1075764" y="1964155"/>
            <a:ext cx="8861611" cy="3785652"/>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pPr marL="342900" indent="-342900">
              <a:buFont typeface="Arial" panose="020B0604020202020204" pitchFamily="34" charset="0"/>
              <a:buChar char="•"/>
            </a:pPr>
            <a:r>
              <a:rPr lang="es-MX" b="1" dirty="0"/>
              <a:t>Especificar claramente la tarea o el tipo de respuesta deseada</a:t>
            </a:r>
            <a:r>
              <a:rPr lang="es-MX" dirty="0"/>
              <a:t>: Debes ser claro en lo que esperas del modelo. Por ejemplo, si deseas obtener una definición de un término técnico, podrías empezar el </a:t>
            </a:r>
            <a:r>
              <a:rPr lang="es-MX" dirty="0" err="1"/>
              <a:t>prompt</a:t>
            </a:r>
            <a:r>
              <a:rPr lang="es-MX" dirty="0"/>
              <a:t> con "Define [término]:".</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r>
              <a:rPr lang="es-MX" b="1" dirty="0"/>
              <a:t>Proporcionar ejemplos o contexto relevante</a:t>
            </a:r>
            <a:r>
              <a:rPr lang="es-MX" dirty="0"/>
              <a:t>: Incluye ejemplos o información adicional que pueda ayudar al modelo a entender mejor el contexto de la pregunta o el problema.</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r>
              <a:rPr lang="es-MX" b="1" dirty="0"/>
              <a:t>Utilizar un lenguaje claro y conciso</a:t>
            </a:r>
            <a:r>
              <a:rPr lang="es-MX" dirty="0"/>
              <a:t>: Asegúrate de redactar el </a:t>
            </a:r>
            <a:r>
              <a:rPr lang="es-MX" dirty="0" err="1"/>
              <a:t>prompt</a:t>
            </a:r>
            <a:r>
              <a:rPr lang="es-MX" dirty="0"/>
              <a:t> de manera clara y concisa. Evita ambigüedades o frases complicadas que puedan confundir al modelo.</a:t>
            </a:r>
            <a:endParaRPr lang="es-CO" dirty="0"/>
          </a:p>
        </p:txBody>
      </p:sp>
      <p:pic>
        <p:nvPicPr>
          <p:cNvPr id="5" name="Imagen 4">
            <a:extLst>
              <a:ext uri="{FF2B5EF4-FFF2-40B4-BE49-F238E27FC236}">
                <a16:creationId xmlns:a16="http://schemas.microsoft.com/office/drawing/2014/main" id="{CBD7AADC-EEA7-68AA-0542-9CFD4FDFF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1236" y="2314088"/>
            <a:ext cx="635000" cy="723900"/>
          </a:xfrm>
          <a:prstGeom prst="rect">
            <a:avLst/>
          </a:prstGeom>
        </p:spPr>
      </p:pic>
    </p:spTree>
    <p:extLst>
      <p:ext uri="{BB962C8B-B14F-4D97-AF65-F5344CB8AC3E}">
        <p14:creationId xmlns:p14="http://schemas.microsoft.com/office/powerpoint/2010/main" val="2336735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title="¿Qué es la Inteligencia Artificial?">
            <a:hlinkClick r:id="" action="ppaction://media"/>
            <a:extLst>
              <a:ext uri="{FF2B5EF4-FFF2-40B4-BE49-F238E27FC236}">
                <a16:creationId xmlns:a16="http://schemas.microsoft.com/office/drawing/2014/main" id="{AD93715D-69E2-20E9-D3E4-F2F6660EA62A}"/>
              </a:ext>
            </a:extLst>
          </p:cNvPr>
          <p:cNvPicPr>
            <a:picLocks noRot="1" noChangeAspect="1"/>
          </p:cNvPicPr>
          <p:nvPr>
            <a:videoFile r:link="rId1"/>
          </p:nvPr>
        </p:nvPicPr>
        <p:blipFill>
          <a:blip r:embed="rId3"/>
          <a:stretch>
            <a:fillRect/>
          </a:stretch>
        </p:blipFill>
        <p:spPr>
          <a:xfrm>
            <a:off x="26988" y="0"/>
            <a:ext cx="12138025" cy="6858000"/>
          </a:xfrm>
          <a:prstGeom prst="rect">
            <a:avLst/>
          </a:prstGeom>
        </p:spPr>
      </p:pic>
    </p:spTree>
    <p:extLst>
      <p:ext uri="{BB962C8B-B14F-4D97-AF65-F5344CB8AC3E}">
        <p14:creationId xmlns:p14="http://schemas.microsoft.com/office/powerpoint/2010/main" val="333006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2D257170-DC69-429D-A131-2A750F9AB646}"/>
              </a:ext>
            </a:extLst>
          </p:cNvPr>
          <p:cNvSpPr txBox="1">
            <a:spLocks/>
          </p:cNvSpPr>
          <p:nvPr/>
        </p:nvSpPr>
        <p:spPr>
          <a:xfrm>
            <a:off x="681319" y="1467059"/>
            <a:ext cx="4746811"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b="1" dirty="0">
                <a:solidFill>
                  <a:srgbClr val="E24BFF"/>
                </a:solidFill>
                <a:latin typeface="Calibri" panose="020F0502020204030204" pitchFamily="34" charset="0"/>
                <a:cs typeface="Calibri" panose="020F0502020204030204" pitchFamily="34" charset="0"/>
              </a:rPr>
              <a:t>10</a:t>
            </a:r>
            <a:endParaRPr lang="es-CO" sz="35000" b="1" dirty="0">
              <a:solidFill>
                <a:srgbClr val="E24BFF"/>
              </a:solidFill>
              <a:latin typeface="Calibri" panose="020F0502020204030204" pitchFamily="34" charset="0"/>
              <a:cs typeface="Calibri" panose="020F0502020204030204" pitchFamily="34" charset="0"/>
            </a:endParaRPr>
          </a:p>
        </p:txBody>
      </p:sp>
      <p:sp>
        <p:nvSpPr>
          <p:cNvPr id="3" name="Google Shape;599;p39">
            <a:extLst>
              <a:ext uri="{FF2B5EF4-FFF2-40B4-BE49-F238E27FC236}">
                <a16:creationId xmlns:a16="http://schemas.microsoft.com/office/drawing/2014/main" id="{7BA02663-A2CF-462E-9E04-DF5437FDEE71}"/>
              </a:ext>
            </a:extLst>
          </p:cNvPr>
          <p:cNvSpPr txBox="1">
            <a:spLocks/>
          </p:cNvSpPr>
          <p:nvPr/>
        </p:nvSpPr>
        <p:spPr>
          <a:xfrm>
            <a:off x="6475113" y="1748118"/>
            <a:ext cx="5567082" cy="356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algn="l"/>
            <a:r>
              <a:rPr lang="es-ES" sz="3600" dirty="0">
                <a:solidFill>
                  <a:srgbClr val="182277"/>
                </a:solidFill>
                <a:latin typeface="Century Gothic" panose="020B0502020202020204" pitchFamily="34" charset="0"/>
              </a:rPr>
              <a:t>Ejercicio colaborativo: </a:t>
            </a:r>
            <a:r>
              <a:rPr lang="es-ES" sz="6000" dirty="0">
                <a:solidFill>
                  <a:srgbClr val="182277"/>
                </a:solidFill>
                <a:latin typeface="Century Gothic" panose="020B0502020202020204" pitchFamily="34" charset="0"/>
              </a:rPr>
              <a:t>Cadáver exquisito</a:t>
            </a:r>
            <a:endParaRPr lang="es-CO" sz="6000" dirty="0">
              <a:solidFill>
                <a:srgbClr val="182277"/>
              </a:solidFill>
              <a:latin typeface="Century Gothic" panose="020B0502020202020204" pitchFamily="34" charset="0"/>
            </a:endParaRPr>
          </a:p>
        </p:txBody>
      </p:sp>
      <p:pic>
        <p:nvPicPr>
          <p:cNvPr id="4" name="Imagen 3">
            <a:extLst>
              <a:ext uri="{FF2B5EF4-FFF2-40B4-BE49-F238E27FC236}">
                <a16:creationId xmlns:a16="http://schemas.microsoft.com/office/drawing/2014/main" id="{971AC48A-4163-745F-AEA4-D125D1360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17" y="893285"/>
            <a:ext cx="1469713" cy="1709666"/>
          </a:xfrm>
          <a:prstGeom prst="rect">
            <a:avLst/>
          </a:prstGeom>
        </p:spPr>
      </p:pic>
    </p:spTree>
    <p:extLst>
      <p:ext uri="{BB962C8B-B14F-4D97-AF65-F5344CB8AC3E}">
        <p14:creationId xmlns:p14="http://schemas.microsoft.com/office/powerpoint/2010/main" val="696790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476;p17">
            <a:extLst>
              <a:ext uri="{FF2B5EF4-FFF2-40B4-BE49-F238E27FC236}">
                <a16:creationId xmlns:a16="http://schemas.microsoft.com/office/drawing/2014/main" id="{A12CEDD1-C1EE-4EF8-8785-869E53B93F93}"/>
              </a:ext>
            </a:extLst>
          </p:cNvPr>
          <p:cNvSpPr txBox="1"/>
          <p:nvPr/>
        </p:nvSpPr>
        <p:spPr>
          <a:xfrm>
            <a:off x="6528671" y="1479552"/>
            <a:ext cx="6817407" cy="969206"/>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8800" dirty="0">
                <a:sym typeface="Montserrat"/>
              </a:rPr>
              <a:t>¿Qué es </a:t>
            </a:r>
          </a:p>
          <a:p>
            <a:r>
              <a:rPr lang="es-ES" sz="6000" dirty="0">
                <a:sym typeface="Montserrat"/>
              </a:rPr>
              <a:t>un cadáver </a:t>
            </a:r>
          </a:p>
          <a:p>
            <a:r>
              <a:rPr lang="es-ES" sz="6000" dirty="0">
                <a:sym typeface="Montserrat"/>
              </a:rPr>
              <a:t>exquisito?</a:t>
            </a:r>
          </a:p>
        </p:txBody>
      </p:sp>
      <p:sp>
        <p:nvSpPr>
          <p:cNvPr id="33" name="CuadroTexto 32">
            <a:extLst>
              <a:ext uri="{FF2B5EF4-FFF2-40B4-BE49-F238E27FC236}">
                <a16:creationId xmlns:a16="http://schemas.microsoft.com/office/drawing/2014/main" id="{789DA968-D804-4E5E-BC63-C4640D63FC84}"/>
              </a:ext>
            </a:extLst>
          </p:cNvPr>
          <p:cNvSpPr txBox="1"/>
          <p:nvPr/>
        </p:nvSpPr>
        <p:spPr>
          <a:xfrm>
            <a:off x="1075765" y="1964155"/>
            <a:ext cx="4687362" cy="2246769"/>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r>
              <a:rPr lang="es-MX" dirty="0"/>
              <a:t>Un cadáver exquisito es una técnica creativa y colaborativa en la que varias personas contribuyen individualmente a una obra artística, como un poema o un dibujo, sin conocer lo que los demás han creado.</a:t>
            </a:r>
            <a:endParaRPr lang="es-CO" dirty="0"/>
          </a:p>
        </p:txBody>
      </p:sp>
    </p:spTree>
    <p:extLst>
      <p:ext uri="{BB962C8B-B14F-4D97-AF65-F5344CB8AC3E}">
        <p14:creationId xmlns:p14="http://schemas.microsoft.com/office/powerpoint/2010/main" val="1924685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C3326D8-9C19-E7B4-F319-C6FB0B711186}"/>
              </a:ext>
            </a:extLst>
          </p:cNvPr>
          <p:cNvSpPr txBox="1"/>
          <p:nvPr/>
        </p:nvSpPr>
        <p:spPr>
          <a:xfrm>
            <a:off x="1640777" y="2044005"/>
            <a:ext cx="8910446" cy="1384995"/>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r>
              <a:rPr lang="es-MX" sz="2800" dirty="0"/>
              <a:t>Vamos a crear un cuento con la ayuda de todos los integrantes del taller, por tanto es importante seguir las siguientes instrucciones:</a:t>
            </a:r>
            <a:endParaRPr lang="es-CO" sz="2800" dirty="0"/>
          </a:p>
        </p:txBody>
      </p:sp>
    </p:spTree>
    <p:extLst>
      <p:ext uri="{BB962C8B-B14F-4D97-AF65-F5344CB8AC3E}">
        <p14:creationId xmlns:p14="http://schemas.microsoft.com/office/powerpoint/2010/main" val="344223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6;p17">
            <a:extLst>
              <a:ext uri="{FF2B5EF4-FFF2-40B4-BE49-F238E27FC236}">
                <a16:creationId xmlns:a16="http://schemas.microsoft.com/office/drawing/2014/main" id="{4506BB0E-0882-AE15-5A6B-9FF0911295F3}"/>
              </a:ext>
            </a:extLst>
          </p:cNvPr>
          <p:cNvSpPr txBox="1"/>
          <p:nvPr/>
        </p:nvSpPr>
        <p:spPr>
          <a:xfrm>
            <a:off x="833968" y="711679"/>
            <a:ext cx="10421220" cy="969206"/>
          </a:xfrm>
          <a:prstGeom prst="rect">
            <a:avLst/>
          </a:prstGeom>
          <a:ln>
            <a:noFill/>
          </a:ln>
        </p:spPr>
        <p:txBody>
          <a:bodyPr vert="horz" lIns="91440" tIns="45720" rIns="91440" bIns="45720" rtlCol="0" anchor="t">
            <a:noAutofit/>
          </a:bodyPr>
          <a:lstStyle>
            <a:defPPr>
              <a:defRPr lang="en-US"/>
            </a:defPPr>
            <a:lvl1pPr defTabSz="914318">
              <a:lnSpc>
                <a:spcPct val="100000"/>
              </a:lnSpc>
              <a:spcBef>
                <a:spcPct val="0"/>
              </a:spcBef>
              <a:buNone/>
              <a:defRPr sz="4200" b="1" i="0" spc="-100" baseline="0">
                <a:solidFill>
                  <a:srgbClr val="182277"/>
                </a:solidFill>
                <a:latin typeface="Calibri" panose="020F0502020204030204" pitchFamily="34" charset="0"/>
                <a:ea typeface="Gotham Rounded Negrita" charset="0"/>
                <a:cs typeface="Calibri" panose="020F0502020204030204" pitchFamily="34" charset="0"/>
              </a:defRPr>
            </a:lvl1pPr>
          </a:lstStyle>
          <a:p>
            <a:r>
              <a:rPr lang="es-ES" sz="4400" dirty="0">
                <a:sym typeface="Montserrat"/>
              </a:rPr>
              <a:t>Instrucciones</a:t>
            </a:r>
          </a:p>
        </p:txBody>
      </p:sp>
      <p:sp>
        <p:nvSpPr>
          <p:cNvPr id="3" name="CuadroTexto 2">
            <a:extLst>
              <a:ext uri="{FF2B5EF4-FFF2-40B4-BE49-F238E27FC236}">
                <a16:creationId xmlns:a16="http://schemas.microsoft.com/office/drawing/2014/main" id="{5F724CF5-13BB-A8C5-E3B7-D2106FFAD80F}"/>
              </a:ext>
            </a:extLst>
          </p:cNvPr>
          <p:cNvSpPr txBox="1"/>
          <p:nvPr/>
        </p:nvSpPr>
        <p:spPr>
          <a:xfrm>
            <a:off x="1075764" y="1964154"/>
            <a:ext cx="9247331" cy="2246769"/>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pPr marL="457200" indent="-457200">
              <a:buFont typeface="+mj-lt"/>
              <a:buAutoNum type="arabicPeriod"/>
            </a:pPr>
            <a:r>
              <a:rPr lang="es-MX" b="1" dirty="0"/>
              <a:t>Cada persona creará una parte de la historia</a:t>
            </a:r>
          </a:p>
          <a:p>
            <a:pPr marL="457200" indent="-457200">
              <a:buFont typeface="+mj-lt"/>
              <a:buAutoNum type="arabicPeriod"/>
            </a:pPr>
            <a:r>
              <a:rPr lang="es-MX" b="1" dirty="0"/>
              <a:t>Se debe inventar la continuación de la historia que inicia el profesor</a:t>
            </a:r>
          </a:p>
          <a:p>
            <a:pPr marL="457200" indent="-457200">
              <a:buFont typeface="+mj-lt"/>
              <a:buAutoNum type="arabicPeriod"/>
            </a:pPr>
            <a:r>
              <a:rPr lang="es-MX" b="1" dirty="0"/>
              <a:t>Cada persona creará un fragmento de texto de la historia, una imagen, un video y un audio del texto</a:t>
            </a:r>
          </a:p>
          <a:p>
            <a:pPr marL="457200" indent="-457200">
              <a:buFont typeface="+mj-lt"/>
              <a:buAutoNum type="arabicPeriod"/>
            </a:pPr>
            <a:r>
              <a:rPr lang="es-MX" b="1" dirty="0"/>
              <a:t>Al terminar le dará paso a la siguiente persona, para que continue la creación del relato</a:t>
            </a:r>
          </a:p>
          <a:p>
            <a:pPr marL="457200" indent="-457200">
              <a:buFont typeface="+mj-lt"/>
              <a:buAutoNum type="arabicPeriod"/>
            </a:pPr>
            <a:endParaRPr lang="es-CO" dirty="0"/>
          </a:p>
        </p:txBody>
      </p:sp>
    </p:spTree>
    <p:extLst>
      <p:ext uri="{BB962C8B-B14F-4D97-AF65-F5344CB8AC3E}">
        <p14:creationId xmlns:p14="http://schemas.microsoft.com/office/powerpoint/2010/main" val="249836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C3326D8-9C19-E7B4-F319-C6FB0B711186}"/>
              </a:ext>
            </a:extLst>
          </p:cNvPr>
          <p:cNvSpPr txBox="1"/>
          <p:nvPr/>
        </p:nvSpPr>
        <p:spPr>
          <a:xfrm>
            <a:off x="894817" y="1443841"/>
            <a:ext cx="4002035" cy="3539430"/>
          </a:xfrm>
          <a:prstGeom prst="rect">
            <a:avLst/>
          </a:prstGeom>
          <a:noFill/>
        </p:spPr>
        <p:txBody>
          <a:bodyPr wrap="square" rtlCol="0">
            <a:spAutoFit/>
          </a:bodyPr>
          <a:lstStyle>
            <a:defPPr>
              <a:defRPr lang="en-US"/>
            </a:defPPr>
            <a:lvl1pPr>
              <a:defRPr sz="2000">
                <a:latin typeface="Century Gothic" panose="020B0502020202020204" pitchFamily="34" charset="0"/>
              </a:defRPr>
            </a:lvl1pPr>
          </a:lstStyle>
          <a:p>
            <a:r>
              <a:rPr lang="es-MX" sz="2800" dirty="0"/>
              <a:t>En las vacaciones Daniela, la ardilla nerd quería aprender inteligencia artificial, por tanto invitó a unos amigos para iniciar esta aventura…</a:t>
            </a:r>
            <a:endParaRPr lang="es-CO" sz="2800" dirty="0"/>
          </a:p>
        </p:txBody>
      </p:sp>
      <p:pic>
        <p:nvPicPr>
          <p:cNvPr id="4" name="Imagen 3">
            <a:extLst>
              <a:ext uri="{FF2B5EF4-FFF2-40B4-BE49-F238E27FC236}">
                <a16:creationId xmlns:a16="http://schemas.microsoft.com/office/drawing/2014/main" id="{506951DD-24CD-29C4-1FB0-057CE5A471BA}"/>
              </a:ext>
            </a:extLst>
          </p:cNvPr>
          <p:cNvPicPr>
            <a:picLocks noChangeAspect="1"/>
          </p:cNvPicPr>
          <p:nvPr/>
        </p:nvPicPr>
        <p:blipFill>
          <a:blip r:embed="rId2"/>
          <a:stretch>
            <a:fillRect/>
          </a:stretch>
        </p:blipFill>
        <p:spPr>
          <a:xfrm>
            <a:off x="5285874" y="-132347"/>
            <a:ext cx="6906126" cy="6906126"/>
          </a:xfrm>
          <a:prstGeom prst="rect">
            <a:avLst/>
          </a:prstGeom>
        </p:spPr>
      </p:pic>
    </p:spTree>
    <p:extLst>
      <p:ext uri="{BB962C8B-B14F-4D97-AF65-F5344CB8AC3E}">
        <p14:creationId xmlns:p14="http://schemas.microsoft.com/office/powerpoint/2010/main" val="49444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7">
            <a:extLst>
              <a:ext uri="{FF2B5EF4-FFF2-40B4-BE49-F238E27FC236}">
                <a16:creationId xmlns:a16="http://schemas.microsoft.com/office/drawing/2014/main" id="{B66DBA52-7876-0741-92A2-C8ABC049663F}"/>
              </a:ext>
            </a:extLst>
          </p:cNvPr>
          <p:cNvSpPr txBox="1">
            <a:spLocks/>
          </p:cNvSpPr>
          <p:nvPr/>
        </p:nvSpPr>
        <p:spPr>
          <a:xfrm>
            <a:off x="627673" y="1595028"/>
            <a:ext cx="5022855"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dirty="0">
                <a:solidFill>
                  <a:srgbClr val="B2D100"/>
                </a:solidFill>
                <a:latin typeface="Calibri" panose="020F0502020204030204" pitchFamily="34" charset="0"/>
                <a:cs typeface="Calibri" panose="020F0502020204030204" pitchFamily="34" charset="0"/>
              </a:rPr>
              <a:t>11</a:t>
            </a:r>
            <a:endParaRPr lang="es-CO" sz="35000" b="1" dirty="0">
              <a:solidFill>
                <a:srgbClr val="B2D100"/>
              </a:solidFill>
              <a:latin typeface="Calibri" panose="020F0502020204030204" pitchFamily="34" charset="0"/>
              <a:cs typeface="Calibri" panose="020F0502020204030204" pitchFamily="34" charset="0"/>
            </a:endParaRPr>
          </a:p>
        </p:txBody>
      </p:sp>
      <p:sp>
        <p:nvSpPr>
          <p:cNvPr id="10" name="Google Shape;599;p39">
            <a:extLst>
              <a:ext uri="{FF2B5EF4-FFF2-40B4-BE49-F238E27FC236}">
                <a16:creationId xmlns:a16="http://schemas.microsoft.com/office/drawing/2014/main" id="{D0B1B1F5-E0B6-488A-9C3A-8FDDA6BA548F}"/>
              </a:ext>
            </a:extLst>
          </p:cNvPr>
          <p:cNvSpPr txBox="1">
            <a:spLocks/>
          </p:cNvSpPr>
          <p:nvPr/>
        </p:nvSpPr>
        <p:spPr>
          <a:xfrm>
            <a:off x="6466182" y="2614388"/>
            <a:ext cx="5392889" cy="16292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2300"/>
              <a:buFont typeface="Josefin Sans Thin"/>
              <a:buNone/>
              <a:tabLst/>
              <a:defRPr/>
            </a:pPr>
            <a:r>
              <a:rPr lang="es-MX" sz="6600" b="1" kern="0" dirty="0">
                <a:solidFill>
                  <a:schemeClr val="bg2"/>
                </a:solidFill>
                <a:latin typeface="Century Gothic" panose="020B0502020202020204" pitchFamily="34" charset="0"/>
              </a:rPr>
              <a:t>La inteligencia artificial </a:t>
            </a:r>
          </a:p>
          <a:p>
            <a:pPr marL="0" marR="0" lvl="0" indent="0" algn="l" defTabSz="914400" rtl="0" eaLnBrk="1" fontAlgn="auto" latinLnBrk="0" hangingPunct="1">
              <a:lnSpc>
                <a:spcPct val="100000"/>
              </a:lnSpc>
              <a:spcBef>
                <a:spcPts val="0"/>
              </a:spcBef>
              <a:spcAft>
                <a:spcPts val="0"/>
              </a:spcAft>
              <a:buClr>
                <a:srgbClr val="5A9E91"/>
              </a:buClr>
              <a:buSzPts val="2300"/>
              <a:buFont typeface="Josefin Sans Thin"/>
              <a:buNone/>
              <a:tabLst/>
              <a:defRPr/>
            </a:pPr>
            <a:r>
              <a:rPr lang="es-MX" sz="4000" b="1" kern="0" dirty="0">
                <a:solidFill>
                  <a:schemeClr val="bg2"/>
                </a:solidFill>
                <a:latin typeface="Century Gothic" panose="020B0502020202020204" pitchFamily="34" charset="0"/>
              </a:rPr>
              <a:t>y el cine y las series</a:t>
            </a:r>
            <a:endParaRPr kumimoji="0" lang="es-CO" sz="6000" b="1" i="0" u="none" strike="noStrike" kern="0" cap="none" spc="0" normalizeH="0" baseline="0" noProof="0" dirty="0">
              <a:ln>
                <a:noFill/>
              </a:ln>
              <a:solidFill>
                <a:schemeClr val="bg2"/>
              </a:solidFill>
              <a:effectLst/>
              <a:uLnTx/>
              <a:uFillTx/>
              <a:latin typeface="Century Gothic" panose="020B0502020202020204" pitchFamily="34" charset="0"/>
              <a:sym typeface="Josefin Sans Thin"/>
            </a:endParaRPr>
          </a:p>
        </p:txBody>
      </p:sp>
      <p:pic>
        <p:nvPicPr>
          <p:cNvPr id="5" name="Imagen 4">
            <a:extLst>
              <a:ext uri="{FF2B5EF4-FFF2-40B4-BE49-F238E27FC236}">
                <a16:creationId xmlns:a16="http://schemas.microsoft.com/office/drawing/2014/main" id="{809DDBC9-2656-3A9D-3A20-8972F7B60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355" y="1890488"/>
            <a:ext cx="635000" cy="723900"/>
          </a:xfrm>
          <a:prstGeom prst="rect">
            <a:avLst/>
          </a:prstGeom>
        </p:spPr>
      </p:pic>
    </p:spTree>
    <p:extLst>
      <p:ext uri="{BB962C8B-B14F-4D97-AF65-F5344CB8AC3E}">
        <p14:creationId xmlns:p14="http://schemas.microsoft.com/office/powerpoint/2010/main" val="171176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2;p39">
            <a:extLst>
              <a:ext uri="{FF2B5EF4-FFF2-40B4-BE49-F238E27FC236}">
                <a16:creationId xmlns:a16="http://schemas.microsoft.com/office/drawing/2014/main" id="{078C68BC-C910-429A-8D27-BD8906446424}"/>
              </a:ext>
            </a:extLst>
          </p:cNvPr>
          <p:cNvSpPr txBox="1">
            <a:spLocks/>
          </p:cNvSpPr>
          <p:nvPr/>
        </p:nvSpPr>
        <p:spPr>
          <a:xfrm>
            <a:off x="395870" y="383628"/>
            <a:ext cx="7506000" cy="5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Josefin Sans Thin"/>
              <a:buNone/>
              <a:defRPr sz="3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3500"/>
              <a:buFont typeface="Josefin Sans Thin"/>
              <a:buNone/>
              <a:tabLst/>
              <a:defRPr/>
            </a:pPr>
            <a:r>
              <a:rPr kumimoji="0" lang="es-CO" sz="4800" b="1" i="0" u="none" strike="noStrike" kern="0" cap="none" spc="0" normalizeH="0" baseline="0" noProof="0" dirty="0">
                <a:ln>
                  <a:noFill/>
                </a:ln>
                <a:solidFill>
                  <a:srgbClr val="0F1C7A"/>
                </a:solidFill>
                <a:effectLst/>
                <a:uLnTx/>
                <a:uFillTx/>
                <a:latin typeface="Century Gothic" panose="020B0502020202020204" pitchFamily="34" charset="0"/>
                <a:sym typeface="Josefin Sans Thin"/>
              </a:rPr>
              <a:t>Agenda</a:t>
            </a:r>
          </a:p>
        </p:txBody>
      </p:sp>
      <p:sp>
        <p:nvSpPr>
          <p:cNvPr id="3" name="Google Shape;596;p39">
            <a:extLst>
              <a:ext uri="{FF2B5EF4-FFF2-40B4-BE49-F238E27FC236}">
                <a16:creationId xmlns:a16="http://schemas.microsoft.com/office/drawing/2014/main" id="{CF17921B-DB82-41DB-8CB3-4A9725510829}"/>
              </a:ext>
            </a:extLst>
          </p:cNvPr>
          <p:cNvSpPr txBox="1">
            <a:spLocks/>
          </p:cNvSpPr>
          <p:nvPr/>
        </p:nvSpPr>
        <p:spPr>
          <a:xfrm>
            <a:off x="2848997" y="3046461"/>
            <a:ext cx="608700" cy="597900"/>
          </a:xfrm>
          <a:prstGeom prst="rect">
            <a:avLst/>
          </a:prstGeom>
          <a:solidFill>
            <a:srgbClr val="B2D1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0F1C7A"/>
                </a:solidFill>
                <a:effectLst/>
                <a:uLnTx/>
                <a:uFillTx/>
                <a:latin typeface="+mn-lt"/>
                <a:sym typeface="Josefin Sans Thin"/>
              </a:rPr>
              <a:t>10</a:t>
            </a:r>
          </a:p>
        </p:txBody>
      </p:sp>
      <p:sp>
        <p:nvSpPr>
          <p:cNvPr id="4" name="Google Shape;598;p39">
            <a:extLst>
              <a:ext uri="{FF2B5EF4-FFF2-40B4-BE49-F238E27FC236}">
                <a16:creationId xmlns:a16="http://schemas.microsoft.com/office/drawing/2014/main" id="{1706F7A5-A137-443C-A32B-D4BE00D80302}"/>
              </a:ext>
            </a:extLst>
          </p:cNvPr>
          <p:cNvSpPr txBox="1">
            <a:spLocks/>
          </p:cNvSpPr>
          <p:nvPr/>
        </p:nvSpPr>
        <p:spPr>
          <a:xfrm>
            <a:off x="2848997" y="2086533"/>
            <a:ext cx="608700" cy="597900"/>
          </a:xfrm>
          <a:prstGeom prst="rect">
            <a:avLst/>
          </a:prstGeom>
          <a:solidFill>
            <a:srgbClr val="781AD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kumimoji="0" lang="en" sz="2800" b="0" i="0" u="none" strike="noStrike" kern="0" cap="none" spc="0" normalizeH="0" baseline="0" noProof="0" dirty="0">
                <a:ln>
                  <a:noFill/>
                </a:ln>
                <a:solidFill>
                  <a:srgbClr val="FFFFFF"/>
                </a:solidFill>
                <a:effectLst/>
                <a:uLnTx/>
                <a:uFillTx/>
                <a:latin typeface="+mn-lt"/>
                <a:sym typeface="Josefin Sans Thin"/>
              </a:rPr>
              <a:t>9</a:t>
            </a:r>
          </a:p>
        </p:txBody>
      </p:sp>
      <p:sp>
        <p:nvSpPr>
          <p:cNvPr id="10" name="Google Shape;596;p39">
            <a:extLst>
              <a:ext uri="{FF2B5EF4-FFF2-40B4-BE49-F238E27FC236}">
                <a16:creationId xmlns:a16="http://schemas.microsoft.com/office/drawing/2014/main" id="{09ADB6F3-EE4F-4374-ACC7-3E3E81568560}"/>
              </a:ext>
            </a:extLst>
          </p:cNvPr>
          <p:cNvSpPr txBox="1">
            <a:spLocks/>
          </p:cNvSpPr>
          <p:nvPr/>
        </p:nvSpPr>
        <p:spPr>
          <a:xfrm>
            <a:off x="2860720" y="5126137"/>
            <a:ext cx="608700" cy="597900"/>
          </a:xfrm>
          <a:prstGeom prst="rect">
            <a:avLst/>
          </a:prstGeom>
          <a:solidFill>
            <a:srgbClr val="2D619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0F1C7A"/>
                </a:solidFill>
                <a:latin typeface="+mn-lt"/>
              </a:rPr>
              <a:t>12</a:t>
            </a:r>
            <a:endParaRPr kumimoji="0" lang="en" sz="2800" b="0" i="0" u="none" strike="noStrike" kern="0" cap="none" spc="0" normalizeH="0" baseline="0" noProof="0" dirty="0">
              <a:ln>
                <a:noFill/>
              </a:ln>
              <a:solidFill>
                <a:srgbClr val="0F1C7A"/>
              </a:solidFill>
              <a:effectLst/>
              <a:uLnTx/>
              <a:uFillTx/>
              <a:latin typeface="+mn-lt"/>
              <a:sym typeface="Josefin Sans Thin"/>
            </a:endParaRPr>
          </a:p>
        </p:txBody>
      </p:sp>
      <p:sp>
        <p:nvSpPr>
          <p:cNvPr id="11" name="Google Shape;598;p39">
            <a:extLst>
              <a:ext uri="{FF2B5EF4-FFF2-40B4-BE49-F238E27FC236}">
                <a16:creationId xmlns:a16="http://schemas.microsoft.com/office/drawing/2014/main" id="{D46867E5-8694-4EFD-9744-D32F39158AB5}"/>
              </a:ext>
            </a:extLst>
          </p:cNvPr>
          <p:cNvSpPr txBox="1">
            <a:spLocks/>
          </p:cNvSpPr>
          <p:nvPr/>
        </p:nvSpPr>
        <p:spPr>
          <a:xfrm>
            <a:off x="2860720" y="4025529"/>
            <a:ext cx="608700" cy="597900"/>
          </a:xfrm>
          <a:prstGeom prst="rect">
            <a:avLst/>
          </a:prstGeom>
          <a:solidFill>
            <a:srgbClr val="E24B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Josefin Sans Thin"/>
              <a:buNone/>
              <a:defRPr sz="4000" b="0" i="0" u="none" strike="noStrike" cap="none">
                <a:solidFill>
                  <a:schemeClr val="dk1"/>
                </a:solidFill>
                <a:latin typeface="Josefin Sans Thin"/>
                <a:ea typeface="Josefin Sans Thin"/>
                <a:cs typeface="Josefin Sans Thin"/>
                <a:sym typeface="Josefin Sans Thin"/>
              </a:defRPr>
            </a:lvl1pPr>
            <a:lvl2pPr marR="0" lvl="1"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2pPr>
            <a:lvl3pPr marR="0" lvl="2"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3pPr>
            <a:lvl4pPr marR="0" lvl="3"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4pPr>
            <a:lvl5pPr marR="0" lvl="4"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5pPr>
            <a:lvl6pPr marR="0" lvl="5"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6pPr>
            <a:lvl7pPr marR="0" lvl="6"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7pPr>
            <a:lvl8pPr marR="0" lvl="7"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8pPr>
            <a:lvl9pPr marR="0" lvl="8" algn="ctr" rtl="0">
              <a:lnSpc>
                <a:spcPct val="100000"/>
              </a:lnSpc>
              <a:spcBef>
                <a:spcPts val="0"/>
              </a:spcBef>
              <a:spcAft>
                <a:spcPts val="0"/>
              </a:spcAft>
              <a:buClr>
                <a:schemeClr val="dk1"/>
              </a:buClr>
              <a:buSzPts val="12000"/>
              <a:buFont typeface="Ranchers"/>
              <a:buNone/>
              <a:defRPr sz="12000" b="0" i="0" u="none" strike="noStrike" cap="none">
                <a:solidFill>
                  <a:schemeClr val="dk1"/>
                </a:solidFill>
                <a:latin typeface="Ranchers"/>
                <a:ea typeface="Ranchers"/>
                <a:cs typeface="Ranchers"/>
                <a:sym typeface="Ranchers"/>
              </a:defRPr>
            </a:lvl9pPr>
          </a:lstStyle>
          <a:p>
            <a:pPr marL="0" marR="0" lvl="0" indent="0" algn="ctr" defTabSz="914400" rtl="0" eaLnBrk="1" fontAlgn="auto" latinLnBrk="0" hangingPunct="1">
              <a:lnSpc>
                <a:spcPct val="100000"/>
              </a:lnSpc>
              <a:spcBef>
                <a:spcPts val="0"/>
              </a:spcBef>
              <a:spcAft>
                <a:spcPts val="0"/>
              </a:spcAft>
              <a:buClr>
                <a:srgbClr val="5A9E91"/>
              </a:buClr>
              <a:buSzPts val="4400"/>
              <a:buFont typeface="Josefin Sans Thin"/>
              <a:buNone/>
              <a:tabLst/>
              <a:defRPr/>
            </a:pPr>
            <a:r>
              <a:rPr lang="en" sz="2800" kern="0" dirty="0">
                <a:solidFill>
                  <a:srgbClr val="FFFFFF"/>
                </a:solidFill>
                <a:latin typeface="+mn-lt"/>
              </a:rPr>
              <a:t>11</a:t>
            </a:r>
            <a:endParaRPr kumimoji="0" lang="en" sz="2800" b="0" i="0" u="none" strike="noStrike" kern="0" cap="none" spc="0" normalizeH="0" baseline="0" noProof="0" dirty="0">
              <a:ln>
                <a:noFill/>
              </a:ln>
              <a:solidFill>
                <a:srgbClr val="FFFFFF"/>
              </a:solidFill>
              <a:effectLst/>
              <a:uLnTx/>
              <a:uFillTx/>
              <a:latin typeface="+mn-lt"/>
              <a:sym typeface="Josefin Sans Thin"/>
            </a:endParaRPr>
          </a:p>
        </p:txBody>
      </p:sp>
      <p:sp>
        <p:nvSpPr>
          <p:cNvPr id="19" name="CuadroTexto 18">
            <a:extLst>
              <a:ext uri="{FF2B5EF4-FFF2-40B4-BE49-F238E27FC236}">
                <a16:creationId xmlns:a16="http://schemas.microsoft.com/office/drawing/2014/main" id="{6096B310-A6EB-4A70-8D19-B844D1F72D55}"/>
              </a:ext>
            </a:extLst>
          </p:cNvPr>
          <p:cNvSpPr txBox="1"/>
          <p:nvPr/>
        </p:nvSpPr>
        <p:spPr>
          <a:xfrm>
            <a:off x="378919" y="1114451"/>
            <a:ext cx="7266726" cy="400110"/>
          </a:xfrm>
          <a:prstGeom prst="rect">
            <a:avLst/>
          </a:prstGeom>
          <a:noFill/>
        </p:spPr>
        <p:txBody>
          <a:bodyPr wrap="square" rtlCol="0">
            <a:spAutoFit/>
          </a:bodyPr>
          <a:lstStyle/>
          <a:p>
            <a:r>
              <a:rPr lang="es-ES" sz="2000" dirty="0">
                <a:latin typeface="Century Gothic" panose="020B0502020202020204" pitchFamily="34" charset="0"/>
              </a:rPr>
              <a:t>Lista de las actividades que realizaremos el día de hoy </a:t>
            </a:r>
            <a:endParaRPr lang="es-CO" sz="2000" dirty="0">
              <a:latin typeface="Century Gothic" panose="020B0502020202020204" pitchFamily="34" charset="0"/>
            </a:endParaRPr>
          </a:p>
        </p:txBody>
      </p:sp>
      <p:sp>
        <p:nvSpPr>
          <p:cNvPr id="6" name="CuadroTexto 5">
            <a:extLst>
              <a:ext uri="{FF2B5EF4-FFF2-40B4-BE49-F238E27FC236}">
                <a16:creationId xmlns:a16="http://schemas.microsoft.com/office/drawing/2014/main" id="{7DECBEE2-B932-FA33-DDAF-9271E35C13C8}"/>
              </a:ext>
            </a:extLst>
          </p:cNvPr>
          <p:cNvSpPr txBox="1"/>
          <p:nvPr/>
        </p:nvSpPr>
        <p:spPr>
          <a:xfrm>
            <a:off x="3570354" y="3145356"/>
            <a:ext cx="7266726" cy="400110"/>
          </a:xfrm>
          <a:prstGeom prst="rect">
            <a:avLst/>
          </a:prstGeom>
          <a:noFill/>
        </p:spPr>
        <p:txBody>
          <a:bodyPr wrap="square" rtlCol="0">
            <a:spAutoFit/>
          </a:bodyPr>
          <a:lstStyle/>
          <a:p>
            <a:r>
              <a:rPr lang="es-ES" sz="2000" dirty="0">
                <a:latin typeface="Century Gothic" panose="020B0502020202020204" pitchFamily="34" charset="0"/>
              </a:rPr>
              <a:t>Ejercicio colaborativo: Cadáver exquisito</a:t>
            </a:r>
            <a:endParaRPr lang="es-CO" sz="2000" dirty="0">
              <a:latin typeface="Century Gothic" panose="020B0502020202020204" pitchFamily="34" charset="0"/>
            </a:endParaRPr>
          </a:p>
        </p:txBody>
      </p:sp>
      <p:sp>
        <p:nvSpPr>
          <p:cNvPr id="7" name="CuadroTexto 6">
            <a:extLst>
              <a:ext uri="{FF2B5EF4-FFF2-40B4-BE49-F238E27FC236}">
                <a16:creationId xmlns:a16="http://schemas.microsoft.com/office/drawing/2014/main" id="{C442B33C-93C8-04CD-6289-2BCB03430D9B}"/>
              </a:ext>
            </a:extLst>
          </p:cNvPr>
          <p:cNvSpPr txBox="1"/>
          <p:nvPr/>
        </p:nvSpPr>
        <p:spPr>
          <a:xfrm>
            <a:off x="3570354" y="4124424"/>
            <a:ext cx="7266726" cy="400110"/>
          </a:xfrm>
          <a:prstGeom prst="rect">
            <a:avLst/>
          </a:prstGeom>
          <a:noFill/>
        </p:spPr>
        <p:txBody>
          <a:bodyPr wrap="square" rtlCol="0">
            <a:spAutoFit/>
          </a:bodyPr>
          <a:lstStyle/>
          <a:p>
            <a:r>
              <a:rPr lang="es-ES" sz="2000" dirty="0">
                <a:latin typeface="Century Gothic" panose="020B0502020202020204" pitchFamily="34" charset="0"/>
              </a:rPr>
              <a:t>La inteligencia artificial y el cine y las series</a:t>
            </a:r>
            <a:endParaRPr lang="es-CO" sz="2000" dirty="0">
              <a:latin typeface="Century Gothic" panose="020B0502020202020204" pitchFamily="34" charset="0"/>
            </a:endParaRPr>
          </a:p>
        </p:txBody>
      </p:sp>
      <p:sp>
        <p:nvSpPr>
          <p:cNvPr id="8" name="CuadroTexto 7">
            <a:extLst>
              <a:ext uri="{FF2B5EF4-FFF2-40B4-BE49-F238E27FC236}">
                <a16:creationId xmlns:a16="http://schemas.microsoft.com/office/drawing/2014/main" id="{11ECFD30-4011-38EA-3ACA-62896914E41D}"/>
              </a:ext>
            </a:extLst>
          </p:cNvPr>
          <p:cNvSpPr txBox="1"/>
          <p:nvPr/>
        </p:nvSpPr>
        <p:spPr>
          <a:xfrm>
            <a:off x="3570354" y="5225032"/>
            <a:ext cx="7266726" cy="400110"/>
          </a:xfrm>
          <a:prstGeom prst="rect">
            <a:avLst/>
          </a:prstGeom>
          <a:noFill/>
        </p:spPr>
        <p:txBody>
          <a:bodyPr wrap="square" rtlCol="0">
            <a:spAutoFit/>
          </a:bodyPr>
          <a:lstStyle/>
          <a:p>
            <a:r>
              <a:rPr lang="es-ES" sz="2000" dirty="0">
                <a:latin typeface="Century Gothic" panose="020B0502020202020204" pitchFamily="34" charset="0"/>
              </a:rPr>
              <a:t>Conclusiones del taller y cierre</a:t>
            </a:r>
            <a:endParaRPr lang="es-CO" sz="2000" dirty="0">
              <a:latin typeface="Century Gothic" panose="020B0502020202020204" pitchFamily="34" charset="0"/>
            </a:endParaRPr>
          </a:p>
        </p:txBody>
      </p:sp>
      <p:sp>
        <p:nvSpPr>
          <p:cNvPr id="9" name="CuadroTexto 8">
            <a:extLst>
              <a:ext uri="{FF2B5EF4-FFF2-40B4-BE49-F238E27FC236}">
                <a16:creationId xmlns:a16="http://schemas.microsoft.com/office/drawing/2014/main" id="{C5CD8526-36F8-A497-E7CC-894EC69F4D44}"/>
              </a:ext>
            </a:extLst>
          </p:cNvPr>
          <p:cNvSpPr txBox="1"/>
          <p:nvPr/>
        </p:nvSpPr>
        <p:spPr>
          <a:xfrm>
            <a:off x="3570354" y="2185428"/>
            <a:ext cx="7266726" cy="400110"/>
          </a:xfrm>
          <a:prstGeom prst="rect">
            <a:avLst/>
          </a:prstGeom>
          <a:noFill/>
        </p:spPr>
        <p:txBody>
          <a:bodyPr wrap="square" rtlCol="0">
            <a:spAutoFit/>
          </a:bodyPr>
          <a:lstStyle/>
          <a:p>
            <a:r>
              <a:rPr lang="es-ES" sz="2000" dirty="0">
                <a:latin typeface="Century Gothic" panose="020B0502020202020204" pitchFamily="34" charset="0"/>
              </a:rPr>
              <a:t>Ejemplos de inteligencia artificial</a:t>
            </a:r>
            <a:endParaRPr lang="es-CO" sz="2000" dirty="0">
              <a:latin typeface="Century Gothic" panose="020B0502020202020204" pitchFamily="34" charset="0"/>
            </a:endParaRPr>
          </a:p>
        </p:txBody>
      </p:sp>
    </p:spTree>
    <p:extLst>
      <p:ext uri="{BB962C8B-B14F-4D97-AF65-F5344CB8AC3E}">
        <p14:creationId xmlns:p14="http://schemas.microsoft.com/office/powerpoint/2010/main" val="2821932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B44222-1306-6229-C746-ADC66A813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7121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7">
            <a:extLst>
              <a:ext uri="{FF2B5EF4-FFF2-40B4-BE49-F238E27FC236}">
                <a16:creationId xmlns:a16="http://schemas.microsoft.com/office/drawing/2014/main" id="{B66DBA52-7876-0741-92A2-C8ABC049663F}"/>
              </a:ext>
            </a:extLst>
          </p:cNvPr>
          <p:cNvSpPr txBox="1">
            <a:spLocks/>
          </p:cNvSpPr>
          <p:nvPr/>
        </p:nvSpPr>
        <p:spPr>
          <a:xfrm>
            <a:off x="627673" y="1595028"/>
            <a:ext cx="5022855"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dirty="0">
                <a:solidFill>
                  <a:srgbClr val="781AD1"/>
                </a:solidFill>
                <a:latin typeface="Calibri" panose="020F0502020204030204" pitchFamily="34" charset="0"/>
                <a:cs typeface="Calibri" panose="020F0502020204030204" pitchFamily="34" charset="0"/>
              </a:rPr>
              <a:t>12</a:t>
            </a:r>
            <a:endParaRPr lang="es-CO" sz="35000" b="1" dirty="0">
              <a:solidFill>
                <a:srgbClr val="781AD1"/>
              </a:solidFill>
              <a:latin typeface="Calibri" panose="020F0502020204030204" pitchFamily="34" charset="0"/>
              <a:cs typeface="Calibri" panose="020F0502020204030204" pitchFamily="34" charset="0"/>
            </a:endParaRPr>
          </a:p>
        </p:txBody>
      </p:sp>
      <p:sp>
        <p:nvSpPr>
          <p:cNvPr id="10" name="Google Shape;599;p39">
            <a:extLst>
              <a:ext uri="{FF2B5EF4-FFF2-40B4-BE49-F238E27FC236}">
                <a16:creationId xmlns:a16="http://schemas.microsoft.com/office/drawing/2014/main" id="{D0B1B1F5-E0B6-488A-9C3A-8FDDA6BA548F}"/>
              </a:ext>
            </a:extLst>
          </p:cNvPr>
          <p:cNvSpPr txBox="1">
            <a:spLocks/>
          </p:cNvSpPr>
          <p:nvPr/>
        </p:nvSpPr>
        <p:spPr>
          <a:xfrm>
            <a:off x="6466182" y="2614388"/>
            <a:ext cx="5392889" cy="16292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2300"/>
              <a:buFont typeface="Josefin Sans Thin"/>
              <a:buNone/>
              <a:tabLst/>
              <a:defRPr/>
            </a:pPr>
            <a:r>
              <a:rPr lang="es-MX" sz="6000" b="1" kern="0" dirty="0">
                <a:solidFill>
                  <a:schemeClr val="bg2"/>
                </a:solidFill>
                <a:latin typeface="Century Gothic" panose="020B0502020202020204" pitchFamily="34" charset="0"/>
              </a:rPr>
              <a:t>Conclusiones</a:t>
            </a:r>
            <a:r>
              <a:rPr lang="es-CO" sz="5400" b="1" kern="0" dirty="0">
                <a:solidFill>
                  <a:schemeClr val="bg2"/>
                </a:solidFill>
                <a:latin typeface="Century Gothic" panose="020B0502020202020204" pitchFamily="34" charset="0"/>
              </a:rPr>
              <a:t> y cierre</a:t>
            </a:r>
            <a:endParaRPr lang="es-MX" sz="6000" b="1" kern="0" dirty="0">
              <a:solidFill>
                <a:schemeClr val="bg2"/>
              </a:solidFill>
              <a:latin typeface="Century Gothic" panose="020B0502020202020204" pitchFamily="34" charset="0"/>
            </a:endParaRPr>
          </a:p>
        </p:txBody>
      </p:sp>
      <p:pic>
        <p:nvPicPr>
          <p:cNvPr id="2" name="Imagen 1">
            <a:extLst>
              <a:ext uri="{FF2B5EF4-FFF2-40B4-BE49-F238E27FC236}">
                <a16:creationId xmlns:a16="http://schemas.microsoft.com/office/drawing/2014/main" id="{9C1DC6A2-124A-7ECD-9E70-4516EABAE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455" y="1607059"/>
            <a:ext cx="635000" cy="723900"/>
          </a:xfrm>
          <a:prstGeom prst="rect">
            <a:avLst/>
          </a:prstGeom>
        </p:spPr>
      </p:pic>
    </p:spTree>
    <p:extLst>
      <p:ext uri="{BB962C8B-B14F-4D97-AF65-F5344CB8AC3E}">
        <p14:creationId xmlns:p14="http://schemas.microsoft.com/office/powerpoint/2010/main" val="2245065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21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2;p39">
            <a:extLst>
              <a:ext uri="{FF2B5EF4-FFF2-40B4-BE49-F238E27FC236}">
                <a16:creationId xmlns:a16="http://schemas.microsoft.com/office/drawing/2014/main" id="{9082176B-2527-345C-ABDE-15765BE1C0C5}"/>
              </a:ext>
            </a:extLst>
          </p:cNvPr>
          <p:cNvSpPr txBox="1">
            <a:spLocks/>
          </p:cNvSpPr>
          <p:nvPr/>
        </p:nvSpPr>
        <p:spPr>
          <a:xfrm>
            <a:off x="611023" y="1499733"/>
            <a:ext cx="8801918" cy="5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Josefin Sans Thin"/>
              <a:buNone/>
              <a:defRPr sz="3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4000"/>
              <a:buFont typeface="Ranchers"/>
              <a:buNone/>
              <a:defRPr sz="40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3500"/>
              <a:buFont typeface="Josefin Sans Thin"/>
              <a:buNone/>
              <a:tabLst/>
              <a:defRPr/>
            </a:pPr>
            <a:r>
              <a:rPr kumimoji="0" lang="es-CO" sz="4800" b="1" i="0" u="none" strike="noStrike" kern="0" cap="none" spc="0" normalizeH="0" baseline="0" noProof="0" dirty="0">
                <a:ln>
                  <a:noFill/>
                </a:ln>
                <a:solidFill>
                  <a:srgbClr val="B2D100"/>
                </a:solidFill>
                <a:effectLst/>
                <a:uLnTx/>
                <a:uFillTx/>
                <a:latin typeface="Century Gothic" panose="020B0502020202020204" pitchFamily="34" charset="0"/>
                <a:sym typeface="Josefin Sans Thin"/>
              </a:rPr>
              <a:t>Presentación e introducción</a:t>
            </a:r>
          </a:p>
        </p:txBody>
      </p:sp>
      <p:sp>
        <p:nvSpPr>
          <p:cNvPr id="3" name="CuadroTexto 2">
            <a:extLst>
              <a:ext uri="{FF2B5EF4-FFF2-40B4-BE49-F238E27FC236}">
                <a16:creationId xmlns:a16="http://schemas.microsoft.com/office/drawing/2014/main" id="{BF4CDD64-F7BD-1E36-F1A2-CC779B753A0C}"/>
              </a:ext>
            </a:extLst>
          </p:cNvPr>
          <p:cNvSpPr txBox="1"/>
          <p:nvPr/>
        </p:nvSpPr>
        <p:spPr>
          <a:xfrm>
            <a:off x="3792070" y="3185297"/>
            <a:ext cx="6320117" cy="1015663"/>
          </a:xfrm>
          <a:prstGeom prst="rect">
            <a:avLst/>
          </a:prstGeom>
          <a:noFill/>
        </p:spPr>
        <p:txBody>
          <a:bodyPr wrap="square" rtlCol="0">
            <a:spAutoFit/>
          </a:bodyPr>
          <a:lstStyle/>
          <a:p>
            <a:pPr marL="342900" indent="-342900">
              <a:buFont typeface="Arial" panose="020B0604020202020204" pitchFamily="34" charset="0"/>
              <a:buChar char="•"/>
            </a:pPr>
            <a:r>
              <a:rPr lang="es-ES" sz="2000" dirty="0">
                <a:solidFill>
                  <a:schemeClr val="accent4">
                    <a:lumMod val="20000"/>
                    <a:lumOff val="80000"/>
                  </a:schemeClr>
                </a:solidFill>
                <a:latin typeface="Century Gothic" panose="020B0502020202020204" pitchFamily="34" charset="0"/>
              </a:rPr>
              <a:t>Nombre: Andrés Bedoya Tobón</a:t>
            </a:r>
          </a:p>
          <a:p>
            <a:pPr marL="342900" indent="-342900">
              <a:buFont typeface="Arial" panose="020B0604020202020204" pitchFamily="34" charset="0"/>
              <a:buChar char="•"/>
            </a:pPr>
            <a:r>
              <a:rPr lang="es-ES" sz="2000" dirty="0">
                <a:solidFill>
                  <a:schemeClr val="accent4">
                    <a:lumMod val="20000"/>
                    <a:lumOff val="80000"/>
                  </a:schemeClr>
                </a:solidFill>
                <a:latin typeface="Century Gothic" panose="020B0502020202020204" pitchFamily="34" charset="0"/>
              </a:rPr>
              <a:t>Ocupación: Docente escuela ingenierías UPB</a:t>
            </a:r>
          </a:p>
          <a:p>
            <a:pPr marL="342900" indent="-342900">
              <a:buFont typeface="Arial" panose="020B0604020202020204" pitchFamily="34" charset="0"/>
              <a:buChar char="•"/>
            </a:pPr>
            <a:r>
              <a:rPr lang="es-ES" sz="2000" dirty="0">
                <a:solidFill>
                  <a:schemeClr val="accent4">
                    <a:lumMod val="20000"/>
                    <a:lumOff val="80000"/>
                  </a:schemeClr>
                </a:solidFill>
                <a:latin typeface="Century Gothic" panose="020B0502020202020204" pitchFamily="34" charset="0"/>
              </a:rPr>
              <a:t>Pagina web: www.xacarana.com</a:t>
            </a:r>
            <a:endParaRPr lang="es-CO" sz="2000" dirty="0">
              <a:solidFill>
                <a:schemeClr val="accent4">
                  <a:lumMod val="20000"/>
                  <a:lumOff val="80000"/>
                </a:schemeClr>
              </a:solidFill>
              <a:latin typeface="Century Gothic" panose="020B0502020202020204" pitchFamily="34" charset="0"/>
            </a:endParaRPr>
          </a:p>
        </p:txBody>
      </p:sp>
    </p:spTree>
    <p:extLst>
      <p:ext uri="{BB962C8B-B14F-4D97-AF65-F5344CB8AC3E}">
        <p14:creationId xmlns:p14="http://schemas.microsoft.com/office/powerpoint/2010/main" val="36968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7">
            <a:extLst>
              <a:ext uri="{FF2B5EF4-FFF2-40B4-BE49-F238E27FC236}">
                <a16:creationId xmlns:a16="http://schemas.microsoft.com/office/drawing/2014/main" id="{B66DBA52-7876-0741-92A2-C8ABC049663F}"/>
              </a:ext>
            </a:extLst>
          </p:cNvPr>
          <p:cNvSpPr txBox="1">
            <a:spLocks/>
          </p:cNvSpPr>
          <p:nvPr/>
        </p:nvSpPr>
        <p:spPr>
          <a:xfrm>
            <a:off x="1534356" y="1570965"/>
            <a:ext cx="2751869" cy="434077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5000" dirty="0">
                <a:solidFill>
                  <a:srgbClr val="B2D100"/>
                </a:solidFill>
                <a:latin typeface="Calibri" panose="020F0502020204030204" pitchFamily="34" charset="0"/>
                <a:cs typeface="Calibri" panose="020F0502020204030204" pitchFamily="34" charset="0"/>
              </a:rPr>
              <a:t>1</a:t>
            </a:r>
            <a:endParaRPr lang="es-CO" sz="35000" b="1" dirty="0">
              <a:solidFill>
                <a:srgbClr val="B2D100"/>
              </a:solidFill>
              <a:latin typeface="Calibri" panose="020F0502020204030204" pitchFamily="34" charset="0"/>
              <a:cs typeface="Calibri" panose="020F0502020204030204" pitchFamily="34" charset="0"/>
            </a:endParaRPr>
          </a:p>
        </p:txBody>
      </p:sp>
      <p:sp>
        <p:nvSpPr>
          <p:cNvPr id="10" name="Google Shape;599;p39">
            <a:extLst>
              <a:ext uri="{FF2B5EF4-FFF2-40B4-BE49-F238E27FC236}">
                <a16:creationId xmlns:a16="http://schemas.microsoft.com/office/drawing/2014/main" id="{D0B1B1F5-E0B6-488A-9C3A-8FDDA6BA548F}"/>
              </a:ext>
            </a:extLst>
          </p:cNvPr>
          <p:cNvSpPr txBox="1">
            <a:spLocks/>
          </p:cNvSpPr>
          <p:nvPr/>
        </p:nvSpPr>
        <p:spPr>
          <a:xfrm>
            <a:off x="6466182" y="2614388"/>
            <a:ext cx="5392889" cy="16292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300"/>
              <a:buFont typeface="Josefin Sans Thin"/>
              <a:buNone/>
              <a:defRPr sz="2500" b="0" i="0" u="none" strike="noStrike" cap="none">
                <a:solidFill>
                  <a:schemeClr val="accent6"/>
                </a:solidFill>
                <a:latin typeface="Josefin Sans Thin"/>
                <a:ea typeface="Josefin Sans Thin"/>
                <a:cs typeface="Josefin Sans Thin"/>
                <a:sym typeface="Josefin Sans Thin"/>
              </a:defRPr>
            </a:lvl1pPr>
            <a:lvl2pPr marR="0" lvl="1"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2pPr>
            <a:lvl3pPr marR="0" lvl="2"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3pPr>
            <a:lvl4pPr marR="0" lvl="3"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4pPr>
            <a:lvl5pPr marR="0" lvl="4"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5pPr>
            <a:lvl6pPr marR="0" lvl="5"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6pPr>
            <a:lvl7pPr marR="0" lvl="6"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7pPr>
            <a:lvl8pPr marR="0" lvl="7"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8pPr>
            <a:lvl9pPr marR="0" lvl="8" algn="l" rtl="0">
              <a:lnSpc>
                <a:spcPct val="100000"/>
              </a:lnSpc>
              <a:spcBef>
                <a:spcPts val="0"/>
              </a:spcBef>
              <a:spcAft>
                <a:spcPts val="0"/>
              </a:spcAft>
              <a:buClr>
                <a:schemeClr val="dk1"/>
              </a:buClr>
              <a:buSzPts val="2300"/>
              <a:buFont typeface="Ranchers"/>
              <a:buNone/>
              <a:defRPr sz="2300" b="0" i="0" u="none" strike="noStrike" cap="none">
                <a:solidFill>
                  <a:schemeClr val="dk1"/>
                </a:solidFill>
                <a:latin typeface="Ranchers"/>
                <a:ea typeface="Ranchers"/>
                <a:cs typeface="Ranchers"/>
                <a:sym typeface="Ranchers"/>
              </a:defRPr>
            </a:lvl9pPr>
          </a:lstStyle>
          <a:p>
            <a:pPr marL="0" marR="0" lvl="0" indent="0" algn="l" defTabSz="914400" rtl="0" eaLnBrk="1" fontAlgn="auto" latinLnBrk="0" hangingPunct="1">
              <a:lnSpc>
                <a:spcPct val="100000"/>
              </a:lnSpc>
              <a:spcBef>
                <a:spcPts val="0"/>
              </a:spcBef>
              <a:spcAft>
                <a:spcPts val="0"/>
              </a:spcAft>
              <a:buClr>
                <a:srgbClr val="5A9E91"/>
              </a:buClr>
              <a:buSzPts val="2300"/>
              <a:buFont typeface="Josefin Sans Thin"/>
              <a:buNone/>
              <a:tabLst/>
              <a:defRPr/>
            </a:pPr>
            <a:r>
              <a:rPr lang="es-MX" sz="6600" b="1" kern="0" dirty="0">
                <a:solidFill>
                  <a:schemeClr val="bg2"/>
                </a:solidFill>
                <a:latin typeface="Century Gothic" panose="020B0502020202020204" pitchFamily="34" charset="0"/>
              </a:rPr>
              <a:t>¿Qué es inteligencia artificial?</a:t>
            </a:r>
            <a:endParaRPr kumimoji="0" lang="es-CO" sz="6600" b="1" i="0" u="none" strike="noStrike" kern="0" cap="none" spc="0" normalizeH="0" baseline="0" noProof="0" dirty="0">
              <a:ln>
                <a:noFill/>
              </a:ln>
              <a:solidFill>
                <a:schemeClr val="bg2"/>
              </a:solidFill>
              <a:effectLst/>
              <a:uLnTx/>
              <a:uFillTx/>
              <a:latin typeface="Century Gothic" panose="020B0502020202020204" pitchFamily="34" charset="0"/>
              <a:sym typeface="Josefin Sans Thin"/>
            </a:endParaRPr>
          </a:p>
        </p:txBody>
      </p:sp>
      <p:pic>
        <p:nvPicPr>
          <p:cNvPr id="2" name="Imagen 1">
            <a:extLst>
              <a:ext uri="{FF2B5EF4-FFF2-40B4-BE49-F238E27FC236}">
                <a16:creationId xmlns:a16="http://schemas.microsoft.com/office/drawing/2014/main" id="{021618E3-06C6-0B78-F384-E651D88DC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101" y="2078175"/>
            <a:ext cx="921910" cy="1072426"/>
          </a:xfrm>
          <a:prstGeom prst="rect">
            <a:avLst/>
          </a:prstGeom>
        </p:spPr>
      </p:pic>
    </p:spTree>
    <p:extLst>
      <p:ext uri="{BB962C8B-B14F-4D97-AF65-F5344CB8AC3E}">
        <p14:creationId xmlns:p14="http://schemas.microsoft.com/office/powerpoint/2010/main" val="60125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B6B264-BD0E-B88C-B4E6-3ED1F0612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411" y="389964"/>
            <a:ext cx="5858435" cy="5858435"/>
          </a:xfrm>
          <a:prstGeom prst="rect">
            <a:avLst/>
          </a:prstGeom>
        </p:spPr>
      </p:pic>
    </p:spTree>
    <p:extLst>
      <p:ext uri="{BB962C8B-B14F-4D97-AF65-F5344CB8AC3E}">
        <p14:creationId xmlns:p14="http://schemas.microsoft.com/office/powerpoint/2010/main" val="1237720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645BDD-6D2F-4990-D945-F38EC91D2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601" y="591671"/>
            <a:ext cx="6308838" cy="5809129"/>
          </a:xfrm>
          <a:prstGeom prst="rect">
            <a:avLst/>
          </a:prstGeom>
        </p:spPr>
      </p:pic>
    </p:spTree>
    <p:extLst>
      <p:ext uri="{BB962C8B-B14F-4D97-AF65-F5344CB8AC3E}">
        <p14:creationId xmlns:p14="http://schemas.microsoft.com/office/powerpoint/2010/main" val="18891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B8A179F-1414-75C6-DE82-CCB1DFED5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953" y="636493"/>
            <a:ext cx="5374341" cy="5374341"/>
          </a:xfrm>
          <a:prstGeom prst="rect">
            <a:avLst/>
          </a:prstGeom>
        </p:spPr>
      </p:pic>
    </p:spTree>
    <p:extLst>
      <p:ext uri="{BB962C8B-B14F-4D97-AF65-F5344CB8AC3E}">
        <p14:creationId xmlns:p14="http://schemas.microsoft.com/office/powerpoint/2010/main" val="3564347699"/>
      </p:ext>
    </p:extLst>
  </p:cSld>
  <p:clrMapOvr>
    <a:masterClrMapping/>
  </p:clrMapOvr>
</p:sld>
</file>

<file path=ppt/theme/theme1.xml><?xml version="1.0" encoding="utf-8"?>
<a:theme xmlns:a="http://schemas.openxmlformats.org/drawingml/2006/main" name="FEISA">
  <a:themeElements>
    <a:clrScheme name="Personalizados 3">
      <a:dk1>
        <a:srgbClr val="2C2A28"/>
      </a:dk1>
      <a:lt1>
        <a:srgbClr val="F7F7F7"/>
      </a:lt1>
      <a:dk2>
        <a:srgbClr val="222222"/>
      </a:dk2>
      <a:lt2>
        <a:srgbClr val="FEFFFF"/>
      </a:lt2>
      <a:accent1>
        <a:srgbClr val="FDD923"/>
      </a:accent1>
      <a:accent2>
        <a:srgbClr val="0BA682"/>
      </a:accent2>
      <a:accent3>
        <a:srgbClr val="F5B6CD"/>
      </a:accent3>
      <a:accent4>
        <a:srgbClr val="00CBE9"/>
      </a:accent4>
      <a:accent5>
        <a:srgbClr val="8E62CC"/>
      </a:accent5>
      <a:accent6>
        <a:srgbClr val="FF7E41"/>
      </a:accent6>
      <a:hlink>
        <a:srgbClr val="ABA59C"/>
      </a:hlink>
      <a:folHlink>
        <a:srgbClr val="FDD923"/>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FEISA Presentacion" id="{F3D49185-8A43-AC43-8E74-825334C147C1}" vid="{9C0DB2FD-9FA9-594C-B0B5-95CB13EC58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36B3BB2B1E32E47B71A1B79D86237DF" ma:contentTypeVersion="10" ma:contentTypeDescription="Crear nuevo documento." ma:contentTypeScope="" ma:versionID="521c1b2a09f0cf8fea4376565afc0bea">
  <xsd:schema xmlns:xsd="http://www.w3.org/2001/XMLSchema" xmlns:xs="http://www.w3.org/2001/XMLSchema" xmlns:p="http://schemas.microsoft.com/office/2006/metadata/properties" xmlns:ns1="http://schemas.microsoft.com/sharepoint/v3" xmlns:ns2="72623021-3570-42a8-a0ae-1bd5039276e5" targetNamespace="http://schemas.microsoft.com/office/2006/metadata/properties" ma:root="true" ma:fieldsID="0b3d776b5595eaa54ef0c21950681a55" ns1:_="" ns2:_="">
    <xsd:import namespace="http://schemas.microsoft.com/sharepoint/v3"/>
    <xsd:import namespace="72623021-3570-42a8-a0ae-1bd5039276e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Propiedades de la Directiva de cumplimiento unificado" ma:hidden="true" ma:internalName="_ip_UnifiedCompliancePolicyProperties">
      <xsd:simpleType>
        <xsd:restriction base="dms:Note"/>
      </xsd:simpleType>
    </xsd:element>
    <xsd:element name="_ip_UnifiedCompliancePolicyUIAction" ma:index="16"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623021-3570-42a8-a0ae-1bd5039276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8E751C-15BB-4E28-AA51-3502F03E295E}">
  <ds:schemaRefs>
    <ds:schemaRef ds:uri="72623021-3570-42a8-a0ae-1bd5039276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51C31BD-03FB-4972-B1D1-2FD27F00779F}">
  <ds:schemaRefs>
    <ds:schemaRef ds:uri="http://schemas.microsoft.com/sharepoint/v3/contenttype/forms"/>
  </ds:schemaRefs>
</ds:datastoreItem>
</file>

<file path=customXml/itemProps3.xml><?xml version="1.0" encoding="utf-8"?>
<ds:datastoreItem xmlns:ds="http://schemas.openxmlformats.org/officeDocument/2006/customXml" ds:itemID="{412BA6F4-E0FD-4F78-85DE-519C37CFA92D}">
  <ds:schemaRefs>
    <ds:schemaRef ds:uri="72623021-3570-42a8-a0ae-1bd5039276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4675</TotalTime>
  <Words>698</Words>
  <Application>Microsoft Office PowerPoint</Application>
  <PresentationFormat>Panorámica</PresentationFormat>
  <Paragraphs>104</Paragraphs>
  <Slides>42</Slides>
  <Notes>4</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42</vt:i4>
      </vt:variant>
    </vt:vector>
  </HeadingPairs>
  <TitlesOfParts>
    <vt:vector size="53" baseType="lpstr">
      <vt:lpstr>Montserrat</vt:lpstr>
      <vt:lpstr>CIBFont Sans Book</vt:lpstr>
      <vt:lpstr>Josefin Sans Thin</vt:lpstr>
      <vt:lpstr>CIBFont Sans</vt:lpstr>
      <vt:lpstr>CIBFont Sans Regular</vt:lpstr>
      <vt:lpstr>Century Gothic</vt:lpstr>
      <vt:lpstr>Calibri</vt:lpstr>
      <vt:lpstr>Arial</vt:lpstr>
      <vt:lpstr>Open Sans</vt:lpstr>
      <vt:lpstr>Brandon Text Regular</vt:lpstr>
      <vt:lpstr>FEISA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Microsoft Office User</dc:creator>
  <cp:keywords/>
  <dc:description/>
  <cp:lastModifiedBy>Andres Bedoya Tobon</cp:lastModifiedBy>
  <cp:revision>22</cp:revision>
  <cp:lastPrinted>2021-02-12T21:54:34Z</cp:lastPrinted>
  <dcterms:created xsi:type="dcterms:W3CDTF">2021-11-05T02:11:49Z</dcterms:created>
  <dcterms:modified xsi:type="dcterms:W3CDTF">2024-07-06T13:32:56Z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0x010100236B3BB2B1E32E47B71A1B79D86237DF</vt:lpwstr>
  </property>
</Properties>
</file>